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6"/>
  </p:notesMasterIdLst>
  <p:sldIdLst>
    <p:sldId id="256" r:id="rId2"/>
    <p:sldId id="295" r:id="rId3"/>
    <p:sldId id="276" r:id="rId4"/>
    <p:sldId id="298" r:id="rId5"/>
    <p:sldId id="277" r:id="rId6"/>
    <p:sldId id="278" r:id="rId7"/>
    <p:sldId id="279" r:id="rId8"/>
    <p:sldId id="281" r:id="rId9"/>
    <p:sldId id="280" r:id="rId10"/>
    <p:sldId id="282" r:id="rId11"/>
    <p:sldId id="284" r:id="rId12"/>
    <p:sldId id="285" r:id="rId13"/>
    <p:sldId id="286" r:id="rId14"/>
    <p:sldId id="257" r:id="rId15"/>
    <p:sldId id="258" r:id="rId16"/>
    <p:sldId id="259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96" r:id="rId33"/>
    <p:sldId id="288" r:id="rId34"/>
    <p:sldId id="292" r:id="rId35"/>
    <p:sldId id="291" r:id="rId36"/>
    <p:sldId id="297" r:id="rId37"/>
    <p:sldId id="290" r:id="rId38"/>
    <p:sldId id="260" r:id="rId39"/>
    <p:sldId id="300" r:id="rId40"/>
    <p:sldId id="303" r:id="rId41"/>
    <p:sldId id="301" r:id="rId42"/>
    <p:sldId id="289" r:id="rId43"/>
    <p:sldId id="299" r:id="rId44"/>
    <p:sldId id="302" r:id="rId45"/>
  </p:sldIdLst>
  <p:sldSz cx="9144000" cy="5143500" type="screen16x9"/>
  <p:notesSz cx="6858000" cy="9144000"/>
  <p:embeddedFontLst>
    <p:embeddedFont>
      <p:font typeface="Bauhaus 93" panose="04030905020B02020C02" pitchFamily="82" charset="0"/>
      <p:regular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Hammersmith One" panose="020B0604020202020204" charset="0"/>
      <p:regular r:id="rId52"/>
    </p:embeddedFont>
    <p:embeddedFont>
      <p:font typeface="Cambria Math" panose="02040503050406030204" pitchFamily="18" charset="0"/>
      <p:regular r:id="rId53"/>
    </p:embeddedFont>
    <p:embeddedFont>
      <p:font typeface="Nunito" panose="020B0604020202020204" charset="-93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006400"/>
    <a:srgbClr val="339966"/>
    <a:srgbClr val="003300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96" y="22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873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pavisj/convolutions-and-backpropagations-46026a8f5d2c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jefkine.com/general/2016/09/05/backpropagation-in-convolutional-neural-networks/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the-bioinformatics-press/only-numpy-understanding-back-propagation-for-max-pooling-layer-in-multi-layer-cnn-with-example-f7be891ee4b4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822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0339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8850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3455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128fca97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0128fca97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\frac{df}{dx} = \underset{\Delta x\rightarrow 0 }{\lim} \left [ \frac{f(g(x+\Delta x))-f(g(x))}{\Delta x} \right 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=\underset{\Delta x\rightarrow 0 }{\lim} \left [ \frac{f(g(x+\Delta x))-f(g(x))}{\Delta x} \cdot \frac{g(x+ \Delta x) - g(x))}{g(x+ \Delta x) - g(x))} \right 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=\underset{\Delta x\rightarrow 0 }{\lim} \left [ \frac{f(g(x+\Delta x))-f(g(x))}{g(x+ \Delta x) - g(x))}\right ] \cdot g'(x)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=\underset{\Delta x\rightarrow 0 }{\lim} \left [ \frac{f(g(x+\Delta x))-f(g(x))}{g(x+ \Delta x) - g(x))} \cdot \frac{g(x+ \Delta x) - g(x))}{\Delta x} \right 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=\underset{\Delta x\rightarrow 0 }{\lim} \left [ \frac{f(g(x+\Delta x))-f(g(x))}{g(x+ \Delta x) - g(x))}\right ] \cdot \underset{\Delta x\rightarrow 0 }{\lim} \left [ \frac{g(x+ \Delta x) - g(x))}{\Delta x} \right 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2695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128fca97e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0128fca97e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\frac{df}{dx} = \underset{\Delta x\rightarrow 0 }{\lim} \left [ \frac{f(g(x+\Delta x))-f(g(x))}{g(x+ \Delta x) - g(x))}\right ] \cdot g'(x)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\frac{df}{dx} = \underset{k \rightarrow 0 }{\lim} \left [ \frac{f(g(x) + k)-f(g(x))}{k}\right ] \cdot g'(x)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8719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fe3f01c66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fe3f01c66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How does Backpropagation work in a CNN? | Medium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Backpropagation In Convolutional Neural Networks | DeepGrid (jefkine.com)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11169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5e578aa9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f5e578aa9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0364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f5e578aa9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f5e578aa9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8618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f5e578aa98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f5e578aa98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2150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f5e578aa9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f5e578aa9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403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3541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f5e578aa9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f5e578aa9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7041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5e578aa9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f5e578aa9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38309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5e578aa9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f5e578aa9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64366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5e578aa9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f5e578aa9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27741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f5e578aa98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f5e578aa98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68491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f5e578aa98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f5e578aa98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Only Numpy: Understanding Back Propagation for Max Pooling Layer in Multi Layer CNN with Example and Interactive Code. (With and Without Activation Layer) | by Jae Duk Seo | The Bioinformatics Press | Medium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82072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6c391041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6c391041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18308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f6c391041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f6c391041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2448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f6c391041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f6c391041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59461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c391041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6c391041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1691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83378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c391041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6c391041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38365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c391041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6c391041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01954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c391041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6c391041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9597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c391041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6c391041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85443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128fca97e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128fca97e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35139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128fca97e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128fca97e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17423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128fca97e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128fca97e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8553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128fca97e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128fca97e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785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c391041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6c391041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63148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128fca97e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128fca97e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215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8778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128fca97e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128fca97e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0571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001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0103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4022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7066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213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53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pavisj/convolutions-and-backpropagations-46026a8f5d2c" TargetMode="External"/><Relationship Id="rId2" Type="http://schemas.openxmlformats.org/officeDocument/2006/relationships/hyperlink" Target="https://www.geeksforgeeks.org/introduction-convolution-neural-network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medium.com/the-bioinformatics-press/only-numpy-understanding-back-propagation-for-max-pooling-layer-in-multi-layer-cnn-with-example-f7be891ee4b4" TargetMode="External"/><Relationship Id="rId4" Type="http://schemas.openxmlformats.org/officeDocument/2006/relationships/hyperlink" Target="https://www.jefkine.com/general/2016/09/05/backpropagation-in-convolutional-neural-networks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891350" y="943069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800" b="1" dirty="0" smtClean="0">
                <a:solidFill>
                  <a:schemeClr val="bg2"/>
                </a:solidFill>
                <a:latin typeface="+mj-lt"/>
              </a:rPr>
              <a:t>Backpropagation in CNNs </a:t>
            </a:r>
            <a:endParaRPr sz="48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29" name="Google Shape;129;p1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617518" y="3165764"/>
            <a:ext cx="5908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University of Information Technology (UIT)</a:t>
            </a:r>
          </a:p>
          <a:p>
            <a:pPr algn="ctr"/>
            <a:r>
              <a:rPr lang="en-US" b="1" dirty="0" err="1" smtClean="0"/>
              <a:t>Quan</a:t>
            </a:r>
            <a:r>
              <a:rPr lang="en-US" b="1" dirty="0" smtClean="0"/>
              <a:t> Hoang Ngoc, Dai Truong Le </a:t>
            </a:r>
            <a:r>
              <a:rPr lang="en-US" b="1" dirty="0" err="1" smtClean="0"/>
              <a:t>Trong</a:t>
            </a:r>
            <a:r>
              <a:rPr lang="en-US" b="1" dirty="0" smtClean="0"/>
              <a:t>, Hoang Long Nguyen </a:t>
            </a:r>
            <a:r>
              <a:rPr lang="en-US" b="1" dirty="0" err="1" smtClean="0"/>
              <a:t>Huu</a:t>
            </a:r>
            <a:r>
              <a:rPr lang="en-US" b="1" dirty="0" smtClean="0"/>
              <a:t> 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Solving 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8955" y="433768"/>
            <a:ext cx="3706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CNN architecture 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720"/>
          <a:stretch/>
        </p:blipFill>
        <p:spPr>
          <a:xfrm>
            <a:off x="1309255" y="864868"/>
            <a:ext cx="6824354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77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38144" y="279652"/>
            <a:ext cx="37959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Backpropagation Overview 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8955" y="731494"/>
            <a:ext cx="3706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Computation Graph 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17" y="1127136"/>
            <a:ext cx="8278908" cy="319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3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45233" y="341450"/>
            <a:ext cx="402272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Backpropagation Overview 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8955" y="893815"/>
            <a:ext cx="370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Computation </a:t>
            </a:r>
            <a:r>
              <a:rPr lang="en-US" sz="1800" dirty="0" smtClean="0"/>
              <a:t>Graph in each layer 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859" y="1383650"/>
            <a:ext cx="5372281" cy="328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54012" y="226523"/>
            <a:ext cx="3781724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300" b="1" dirty="0" smtClean="0">
                <a:latin typeface="Calibri"/>
                <a:ea typeface="Calibri"/>
                <a:cs typeface="Calibri"/>
                <a:sym typeface="Calibri"/>
              </a:rPr>
              <a:t>Backpropagation Overview </a:t>
            </a:r>
            <a:endParaRPr sz="23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641948" y="618146"/>
            <a:ext cx="370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Backpropagation Algorithm </a:t>
            </a: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942836"/>
            <a:ext cx="6356194" cy="39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9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000" b="1" dirty="0" smtClean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1. Chain </a:t>
            </a:r>
            <a:r>
              <a:rPr lang="en" sz="2000" b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rule</a:t>
            </a:r>
            <a:endParaRPr sz="2000" b="1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135" name="Google Shape;135;p14" descr="{&quot;code&quot;:&quot;\\begin{lalign*}\n&amp;{\\text{Suppose that}\\;y=f\\left(t\\right)\\,\\text{is}\\,\\text{differentiable}\\;\\text{functions}\\;\\text{of}\\;t,\\,t=g\\left(x\\right)\\,\\,\\,is\\,\\text{differentiable}\\;\\text{functions}\\;\\text{of}\\;x\\,}\\\\\n&amp;{\\text{Then}\\;y\\,=\\,f\\left(g\\left(x\\right)\\right)\\,\\,\\text{is}\\,\\text{differentiable}\\;\\text{functions}\\;\\text{of}\\;t}\t\n\\end{lalign*}&quot;,&quot;id&quot;:&quot;2&quot;,&quot;backgroundColorModified&quot;:true,&quot;aid&quot;:null,&quot;type&quot;:&quot;lalign*&quot;,&quot;backgroundColor&quot;:&quot;#ffffff&quot;,&quot;font&quot;:{&quot;family&quot;:&quot;Arial&quot;,&quot;size&quot;:18,&quot;color&quot;:&quot;#000000&quot;},&quot;ts&quot;:1632880479857,&quot;cs&quot;:&quot;FOXSwDEo+EqVQ7bkeWa/7w==&quot;,&quot;size&quot;:{&quot;width&quot;:1115,&quot;height&quot;:6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151" y="1294824"/>
            <a:ext cx="8344024" cy="48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137" name="Google Shape;13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4262" y="2160300"/>
            <a:ext cx="3061800" cy="601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43" name="Google Shape;143;p15"/>
          <p:cNvSpPr txBox="1"/>
          <p:nvPr/>
        </p:nvSpPr>
        <p:spPr>
          <a:xfrm>
            <a:off x="272700" y="300450"/>
            <a:ext cx="4299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60" b="1" dirty="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 sz="1960" b="1" dirty="0" smtClean="0">
                <a:latin typeface="Calibri"/>
                <a:ea typeface="Calibri"/>
                <a:cs typeface="Calibri"/>
                <a:sym typeface="Calibri"/>
              </a:rPr>
              <a:t>. Chain </a:t>
            </a:r>
            <a:r>
              <a:rPr lang="en" sz="1960" b="1" dirty="0">
                <a:latin typeface="Calibri"/>
                <a:ea typeface="Calibri"/>
                <a:cs typeface="Calibri"/>
                <a:sym typeface="Calibri"/>
              </a:rPr>
              <a:t>Rule</a:t>
            </a:r>
            <a:endParaRPr sz="196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450" y="1172369"/>
            <a:ext cx="3397050" cy="53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1200" y="1836463"/>
            <a:ext cx="4690416" cy="49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1200" y="4008400"/>
            <a:ext cx="3776256" cy="53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1200" y="2462950"/>
            <a:ext cx="5044786" cy="53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5"/>
          <p:cNvSpPr/>
          <p:nvPr/>
        </p:nvSpPr>
        <p:spPr>
          <a:xfrm>
            <a:off x="5515550" y="258275"/>
            <a:ext cx="3333300" cy="687600"/>
          </a:xfrm>
          <a:prstGeom prst="wedgeRoundRectCallout">
            <a:avLst>
              <a:gd name="adj1" fmla="val 32021"/>
              <a:gd name="adj2" fmla="val 81225"/>
              <a:gd name="adj3" fmla="val 0"/>
            </a:avLst>
          </a:prstGeom>
          <a:noFill/>
          <a:ln w="952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81200" y="3224725"/>
            <a:ext cx="5660717" cy="53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16101" y="300450"/>
            <a:ext cx="2506444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93588" y="355775"/>
            <a:ext cx="2977222" cy="4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158" name="Google Shape;15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549" y="1523335"/>
            <a:ext cx="2476275" cy="27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6"/>
          <p:cNvSpPr txBox="1"/>
          <p:nvPr/>
        </p:nvSpPr>
        <p:spPr>
          <a:xfrm>
            <a:off x="923100" y="1409863"/>
            <a:ext cx="5040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Let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0" name="Google Shape;160;p16"/>
          <p:cNvPicPr preferRelativeResize="0"/>
          <p:nvPr/>
        </p:nvPicPr>
        <p:blipFill rotWithShape="1">
          <a:blip r:embed="rId4">
            <a:alphaModFix/>
          </a:blip>
          <a:srcRect b="55567"/>
          <a:stretch/>
        </p:blipFill>
        <p:spPr>
          <a:xfrm>
            <a:off x="923100" y="1972825"/>
            <a:ext cx="2508045" cy="26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6"/>
          <p:cNvPicPr preferRelativeResize="0"/>
          <p:nvPr/>
        </p:nvPicPr>
        <p:blipFill rotWithShape="1">
          <a:blip r:embed="rId4">
            <a:alphaModFix/>
          </a:blip>
          <a:srcRect t="44391"/>
          <a:stretch/>
        </p:blipFill>
        <p:spPr>
          <a:xfrm>
            <a:off x="1165224" y="2260167"/>
            <a:ext cx="2508045" cy="335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3100" y="756549"/>
            <a:ext cx="4299300" cy="582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3100" y="3023250"/>
            <a:ext cx="4063841" cy="58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3100" y="3819975"/>
            <a:ext cx="2166186" cy="58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6"/>
          <p:cNvSpPr/>
          <p:nvPr/>
        </p:nvSpPr>
        <p:spPr>
          <a:xfrm>
            <a:off x="5515550" y="258275"/>
            <a:ext cx="3333300" cy="687600"/>
          </a:xfrm>
          <a:prstGeom prst="wedgeRoundRectCallout">
            <a:avLst>
              <a:gd name="adj1" fmla="val 32021"/>
              <a:gd name="adj2" fmla="val 81225"/>
              <a:gd name="adj3" fmla="val 0"/>
            </a:avLst>
          </a:prstGeom>
          <a:noFill/>
          <a:ln w="952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pic>
        <p:nvPicPr>
          <p:cNvPr id="166" name="Google Shape;166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93588" y="355775"/>
            <a:ext cx="2977222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6"/>
          <p:cNvSpPr/>
          <p:nvPr/>
        </p:nvSpPr>
        <p:spPr>
          <a:xfrm>
            <a:off x="923100" y="2012500"/>
            <a:ext cx="119400" cy="119400"/>
          </a:xfrm>
          <a:prstGeom prst="ellipse">
            <a:avLst/>
          </a:prstGeom>
          <a:solidFill>
            <a:srgbClr val="EA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6"/>
          <p:cNvSpPr/>
          <p:nvPr/>
        </p:nvSpPr>
        <p:spPr>
          <a:xfrm>
            <a:off x="923100" y="2400238"/>
            <a:ext cx="119400" cy="119400"/>
          </a:xfrm>
          <a:prstGeom prst="ellipse">
            <a:avLst/>
          </a:prstGeom>
          <a:solidFill>
            <a:srgbClr val="EA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34;p14"/>
          <p:cNvSpPr txBox="1"/>
          <p:nvPr/>
        </p:nvSpPr>
        <p:spPr>
          <a:xfrm>
            <a:off x="272825" y="296568"/>
            <a:ext cx="3061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000" b="1" dirty="0" smtClean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1. Chain </a:t>
            </a:r>
            <a:r>
              <a:rPr lang="en" sz="2000" b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rule</a:t>
            </a:r>
            <a:endParaRPr sz="2000" b="1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/>
          <p:nvPr/>
        </p:nvSpPr>
        <p:spPr>
          <a:xfrm>
            <a:off x="343375" y="300450"/>
            <a:ext cx="4299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Calibri"/>
                <a:ea typeface="Calibri"/>
                <a:cs typeface="Calibri"/>
                <a:sym typeface="Calibri"/>
              </a:rPr>
              <a:t>2. Convolution backpropagation</a:t>
            </a:r>
            <a:endParaRPr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575" y="700638"/>
            <a:ext cx="4196525" cy="41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7050" y="765850"/>
            <a:ext cx="3488824" cy="362837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 txBox="1"/>
          <p:nvPr/>
        </p:nvSpPr>
        <p:spPr>
          <a:xfrm>
            <a:off x="343375" y="300450"/>
            <a:ext cx="4299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2. Convolution backpropagation - Find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19" descr="{&quot;backgroundColorModified&quot;:true,&quot;code&quot;:&quot;$$\\frac{\\partial L}{\\partial F}$$&quot;,&quot;aid&quot;:null,&quot;backgroundColor&quot;:&quot;#ffffff&quot;,&quot;font&quot;:{&quot;family&quot;:&quot;Arial&quot;,&quot;color&quot;:&quot;#000000&quot;,&quot;size&quot;:14.5},&quot;type&quot;:&quot;$$&quot;,&quot;id&quot;:&quot;9&quot;,&quot;ts&quot;:1633420765148,&quot;cs&quot;:&quot;DiitUg2XdXSCSnzNmw575A==&quot;,&quot;size&quot;:{&quot;width&quot;:34.666666666666664,&quot;height&quot;:47.6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9562" y="300450"/>
            <a:ext cx="330200" cy="4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900" y="1605301"/>
            <a:ext cx="2995474" cy="160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196" name="Google Shape;19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7150" y="756776"/>
            <a:ext cx="3474575" cy="362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"/>
          <p:cNvSpPr txBox="1"/>
          <p:nvPr/>
        </p:nvSpPr>
        <p:spPr>
          <a:xfrm>
            <a:off x="343375" y="300450"/>
            <a:ext cx="4299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2. Convolution backpropagation - Find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p20" descr="{&quot;backgroundColorModified&quot;:true,&quot;code&quot;:&quot;$$\\frac{\\partial L}{\\partial F}$$&quot;,&quot;aid&quot;:null,&quot;backgroundColor&quot;:&quot;#ffffff&quot;,&quot;font&quot;:{&quot;family&quot;:&quot;Arial&quot;,&quot;color&quot;:&quot;#000000&quot;,&quot;size&quot;:14.5},&quot;type&quot;:&quot;$$&quot;,&quot;id&quot;:&quot;9&quot;,&quot;ts&quot;:1633420765148,&quot;cs&quot;:&quot;DiitUg2XdXSCSnzNmw575A==&quot;,&quot;size&quot;:{&quot;width&quot;:34.666666666666664,&quot;height&quot;:47.6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9412" y="300450"/>
            <a:ext cx="330200" cy="4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100" y="2113113"/>
            <a:ext cx="4715701" cy="27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05" name="Google Shape;20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7150" y="756776"/>
            <a:ext cx="3474575" cy="362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750" y="603801"/>
            <a:ext cx="2995474" cy="160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grpSp>
        <p:nvGrpSpPr>
          <p:cNvPr id="17" name="Group 16"/>
          <p:cNvGrpSpPr/>
          <p:nvPr/>
        </p:nvGrpSpPr>
        <p:grpSpPr>
          <a:xfrm>
            <a:off x="187895" y="1121929"/>
            <a:ext cx="2847743" cy="2899642"/>
            <a:chOff x="606995" y="1121192"/>
            <a:chExt cx="2847743" cy="2899642"/>
          </a:xfrm>
        </p:grpSpPr>
        <p:sp>
          <p:nvSpPr>
            <p:cNvPr id="14" name="Arc 13"/>
            <p:cNvSpPr/>
            <p:nvPr/>
          </p:nvSpPr>
          <p:spPr>
            <a:xfrm>
              <a:off x="606995" y="1147878"/>
              <a:ext cx="2847743" cy="2847743"/>
            </a:xfrm>
            <a:prstGeom prst="arc">
              <a:avLst>
                <a:gd name="adj1" fmla="val 16200000"/>
                <a:gd name="adj2" fmla="val 5446452"/>
              </a:avLst>
            </a:prstGeom>
            <a:ln>
              <a:solidFill>
                <a:srgbClr val="0033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038412" y="1121192"/>
              <a:ext cx="53371" cy="5337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978753" y="3967463"/>
              <a:ext cx="53371" cy="5337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2551177" y="3490787"/>
            <a:ext cx="943061" cy="384056"/>
            <a:chOff x="2551177" y="3490787"/>
            <a:chExt cx="943061" cy="384056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2561633" y="3531989"/>
              <a:ext cx="932605" cy="342854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2551177" y="3490787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152970" y="797883"/>
            <a:ext cx="699293" cy="564201"/>
            <a:chOff x="2152970" y="797883"/>
            <a:chExt cx="699293" cy="564201"/>
          </a:xfrm>
        </p:grpSpPr>
        <p:sp>
          <p:nvSpPr>
            <p:cNvPr id="18" name="Oval 17"/>
            <p:cNvSpPr/>
            <p:nvPr/>
          </p:nvSpPr>
          <p:spPr>
            <a:xfrm>
              <a:off x="2152970" y="1216034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/>
            <p:cNvCxnSpPr>
              <a:stCxn id="18" idx="7"/>
              <a:endCxn id="26" idx="3"/>
            </p:cNvCxnSpPr>
            <p:nvPr/>
          </p:nvCxnSpPr>
          <p:spPr>
            <a:xfrm flipV="1">
              <a:off x="2277631" y="797883"/>
              <a:ext cx="574632" cy="43954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2561633" y="1272127"/>
            <a:ext cx="827632" cy="380585"/>
            <a:chOff x="2561633" y="1272127"/>
            <a:chExt cx="827632" cy="380585"/>
          </a:xfrm>
        </p:grpSpPr>
        <p:sp>
          <p:nvSpPr>
            <p:cNvPr id="19" name="Oval 18"/>
            <p:cNvSpPr/>
            <p:nvPr/>
          </p:nvSpPr>
          <p:spPr>
            <a:xfrm>
              <a:off x="2561633" y="1506662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/>
            <p:cNvCxnSpPr>
              <a:stCxn id="19" idx="7"/>
              <a:endCxn id="28" idx="2"/>
            </p:cNvCxnSpPr>
            <p:nvPr/>
          </p:nvCxnSpPr>
          <p:spPr>
            <a:xfrm flipV="1">
              <a:off x="2686294" y="1272127"/>
              <a:ext cx="702971" cy="255924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2864170" y="1895285"/>
            <a:ext cx="899109" cy="185685"/>
            <a:chOff x="2864170" y="1895285"/>
            <a:chExt cx="899109" cy="185685"/>
          </a:xfrm>
        </p:grpSpPr>
        <p:sp>
          <p:nvSpPr>
            <p:cNvPr id="22" name="Oval 21"/>
            <p:cNvSpPr/>
            <p:nvPr/>
          </p:nvSpPr>
          <p:spPr>
            <a:xfrm>
              <a:off x="2864170" y="1934920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22" idx="6"/>
              <a:endCxn id="29" idx="2"/>
            </p:cNvCxnSpPr>
            <p:nvPr/>
          </p:nvCxnSpPr>
          <p:spPr>
            <a:xfrm flipV="1">
              <a:off x="3010220" y="1895285"/>
              <a:ext cx="753059" cy="11266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2974638" y="2498725"/>
            <a:ext cx="893150" cy="146050"/>
            <a:chOff x="2974638" y="2498725"/>
            <a:chExt cx="893150" cy="146050"/>
          </a:xfrm>
        </p:grpSpPr>
        <p:sp>
          <p:nvSpPr>
            <p:cNvPr id="24" name="Oval 23"/>
            <p:cNvSpPr/>
            <p:nvPr/>
          </p:nvSpPr>
          <p:spPr>
            <a:xfrm>
              <a:off x="2974638" y="2498725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/>
            <p:cNvCxnSpPr>
              <a:stCxn id="24" idx="6"/>
              <a:endCxn id="31" idx="2"/>
            </p:cNvCxnSpPr>
            <p:nvPr/>
          </p:nvCxnSpPr>
          <p:spPr>
            <a:xfrm>
              <a:off x="3120688" y="2571750"/>
              <a:ext cx="747100" cy="1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/>
          <p:cNvGrpSpPr/>
          <p:nvPr/>
        </p:nvGrpSpPr>
        <p:grpSpPr>
          <a:xfrm>
            <a:off x="2859088" y="2996043"/>
            <a:ext cx="886791" cy="207639"/>
            <a:chOff x="2859088" y="2996043"/>
            <a:chExt cx="886791" cy="207639"/>
          </a:xfrm>
        </p:grpSpPr>
        <p:sp>
          <p:nvSpPr>
            <p:cNvPr id="23" name="Oval 22"/>
            <p:cNvSpPr/>
            <p:nvPr/>
          </p:nvSpPr>
          <p:spPr>
            <a:xfrm>
              <a:off x="2859088" y="2996043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>
              <a:stCxn id="23" idx="6"/>
              <a:endCxn id="27" idx="2"/>
            </p:cNvCxnSpPr>
            <p:nvPr/>
          </p:nvCxnSpPr>
          <p:spPr>
            <a:xfrm>
              <a:off x="3005138" y="3069068"/>
              <a:ext cx="740741" cy="134614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/>
          <p:cNvGrpSpPr/>
          <p:nvPr/>
        </p:nvGrpSpPr>
        <p:grpSpPr>
          <a:xfrm>
            <a:off x="2152970" y="3770037"/>
            <a:ext cx="769441" cy="530983"/>
            <a:chOff x="2152970" y="3770037"/>
            <a:chExt cx="769441" cy="530983"/>
          </a:xfrm>
        </p:grpSpPr>
        <p:sp>
          <p:nvSpPr>
            <p:cNvPr id="20" name="Oval 19"/>
            <p:cNvSpPr/>
            <p:nvPr/>
          </p:nvSpPr>
          <p:spPr>
            <a:xfrm>
              <a:off x="2152970" y="3770037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/>
            <p:cNvCxnSpPr>
              <a:stCxn id="20" idx="5"/>
              <a:endCxn id="30" idx="1"/>
            </p:cNvCxnSpPr>
            <p:nvPr/>
          </p:nvCxnSpPr>
          <p:spPr>
            <a:xfrm>
              <a:off x="2277631" y="3894698"/>
              <a:ext cx="644780" cy="406322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/>
          <p:cNvGrpSpPr/>
          <p:nvPr/>
        </p:nvGrpSpPr>
        <p:grpSpPr>
          <a:xfrm>
            <a:off x="3361750" y="1034655"/>
            <a:ext cx="2805612" cy="524622"/>
            <a:chOff x="3361750" y="1034655"/>
            <a:chExt cx="2805612" cy="524622"/>
          </a:xfrm>
        </p:grpSpPr>
        <p:sp>
          <p:nvSpPr>
            <p:cNvPr id="66" name="Rounded Rectangle 65"/>
            <p:cNvSpPr/>
            <p:nvPr/>
          </p:nvSpPr>
          <p:spPr>
            <a:xfrm>
              <a:off x="3605463" y="1034655"/>
              <a:ext cx="2561899" cy="524622"/>
            </a:xfrm>
            <a:prstGeom prst="roundRect">
              <a:avLst>
                <a:gd name="adj" fmla="val 50000"/>
              </a:avLst>
            </a:prstGeom>
            <a:solidFill>
              <a:srgbClr val="0064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CNN Architecture 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3389265" y="1055929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361750" y="1058957"/>
              <a:ext cx="487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02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3745879" y="1650777"/>
            <a:ext cx="3774883" cy="524622"/>
            <a:chOff x="3745879" y="1650777"/>
            <a:chExt cx="3774883" cy="524622"/>
          </a:xfrm>
        </p:grpSpPr>
        <p:sp>
          <p:nvSpPr>
            <p:cNvPr id="67" name="Rounded Rectangle 66"/>
            <p:cNvSpPr/>
            <p:nvPr/>
          </p:nvSpPr>
          <p:spPr>
            <a:xfrm>
              <a:off x="3979475" y="1650777"/>
              <a:ext cx="3541287" cy="524622"/>
            </a:xfrm>
            <a:prstGeom prst="roundRect">
              <a:avLst>
                <a:gd name="adj" fmla="val 50000"/>
              </a:avLst>
            </a:prstGeom>
            <a:solidFill>
              <a:srgbClr val="33996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2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Backpropagation </a:t>
              </a:r>
              <a:r>
                <a:rPr lang="en-US" sz="2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Overview </a:t>
              </a:r>
            </a:p>
          </p:txBody>
        </p:sp>
        <p:sp>
          <p:nvSpPr>
            <p:cNvPr id="29" name="Oval 28"/>
            <p:cNvSpPr/>
            <p:nvPr/>
          </p:nvSpPr>
          <p:spPr>
            <a:xfrm>
              <a:off x="3763279" y="1679087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745879" y="1690367"/>
              <a:ext cx="487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03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3326901" y="3628513"/>
            <a:ext cx="2797706" cy="524622"/>
            <a:chOff x="3326901" y="3628513"/>
            <a:chExt cx="2797706" cy="524622"/>
          </a:xfrm>
        </p:grpSpPr>
        <p:sp>
          <p:nvSpPr>
            <p:cNvPr id="70" name="Rounded Rectangle 69"/>
            <p:cNvSpPr/>
            <p:nvPr/>
          </p:nvSpPr>
          <p:spPr>
            <a:xfrm>
              <a:off x="3562708" y="3628513"/>
              <a:ext cx="2561899" cy="524622"/>
            </a:xfrm>
            <a:prstGeom prst="roundRect">
              <a:avLst>
                <a:gd name="adj" fmla="val 50000"/>
              </a:avLst>
            </a:prstGeom>
            <a:solidFill>
              <a:srgbClr val="0064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The experiment </a:t>
              </a:r>
            </a:p>
          </p:txBody>
        </p:sp>
        <p:sp>
          <p:nvSpPr>
            <p:cNvPr id="33" name="Oval 32"/>
            <p:cNvSpPr/>
            <p:nvPr/>
          </p:nvSpPr>
          <p:spPr>
            <a:xfrm>
              <a:off x="3346511" y="3652178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326901" y="3660717"/>
              <a:ext cx="487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06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843628" y="2303688"/>
            <a:ext cx="4797100" cy="524622"/>
            <a:chOff x="3843628" y="2303688"/>
            <a:chExt cx="4797100" cy="524622"/>
          </a:xfrm>
        </p:grpSpPr>
        <p:sp>
          <p:nvSpPr>
            <p:cNvPr id="68" name="Rounded Rectangle 67"/>
            <p:cNvSpPr/>
            <p:nvPr/>
          </p:nvSpPr>
          <p:spPr>
            <a:xfrm>
              <a:off x="4015931" y="2303688"/>
              <a:ext cx="4624797" cy="524622"/>
            </a:xfrm>
            <a:prstGeom prst="roundRect">
              <a:avLst>
                <a:gd name="adj" fmla="val 50000"/>
              </a:avLst>
            </a:prstGeom>
            <a:solidFill>
              <a:srgbClr val="0064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2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Backpropagation </a:t>
              </a:r>
              <a:r>
                <a:rPr lang="en-US" sz="2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 each layer class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3867788" y="2355553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843628" y="2379508"/>
              <a:ext cx="487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04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725639" y="2956599"/>
            <a:ext cx="4665095" cy="524622"/>
            <a:chOff x="3725639" y="2956599"/>
            <a:chExt cx="4665095" cy="524622"/>
          </a:xfrm>
        </p:grpSpPr>
        <p:sp>
          <p:nvSpPr>
            <p:cNvPr id="69" name="Rounded Rectangle 68"/>
            <p:cNvSpPr/>
            <p:nvPr/>
          </p:nvSpPr>
          <p:spPr>
            <a:xfrm>
              <a:off x="3886079" y="2956599"/>
              <a:ext cx="4504655" cy="524622"/>
            </a:xfrm>
            <a:prstGeom prst="roundRect">
              <a:avLst>
                <a:gd name="adj" fmla="val 50000"/>
              </a:avLst>
            </a:prstGeom>
            <a:solidFill>
              <a:srgbClr val="33996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2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Purpose </a:t>
              </a:r>
              <a:r>
                <a:rPr lang="en-US" sz="2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of </a:t>
              </a:r>
              <a:r>
                <a:rPr lang="en-US" sz="22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Layers </a:t>
              </a:r>
              <a:r>
                <a:rPr lang="en-US" sz="2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Visualization </a:t>
              </a:r>
            </a:p>
          </p:txBody>
        </p:sp>
        <p:sp>
          <p:nvSpPr>
            <p:cNvPr id="27" name="Oval 26"/>
            <p:cNvSpPr/>
            <p:nvPr/>
          </p:nvSpPr>
          <p:spPr>
            <a:xfrm>
              <a:off x="3745879" y="2987484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725639" y="3004145"/>
              <a:ext cx="487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05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2839478" y="4237697"/>
            <a:ext cx="4681284" cy="548666"/>
            <a:chOff x="2839478" y="4237697"/>
            <a:chExt cx="4681284" cy="548666"/>
          </a:xfrm>
        </p:grpSpPr>
        <p:sp>
          <p:nvSpPr>
            <p:cNvPr id="71" name="Rounded Rectangle 70"/>
            <p:cNvSpPr/>
            <p:nvPr/>
          </p:nvSpPr>
          <p:spPr>
            <a:xfrm>
              <a:off x="3098635" y="4261741"/>
              <a:ext cx="4422127" cy="524622"/>
            </a:xfrm>
            <a:prstGeom prst="roundRect">
              <a:avLst>
                <a:gd name="adj" fmla="val 50000"/>
              </a:avLst>
            </a:prstGeom>
            <a:solidFill>
              <a:srgbClr val="33996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Task using CNN and applications</a:t>
              </a:r>
            </a:p>
          </p:txBody>
        </p:sp>
        <p:sp>
          <p:nvSpPr>
            <p:cNvPr id="30" name="Oval 29"/>
            <p:cNvSpPr/>
            <p:nvPr/>
          </p:nvSpPr>
          <p:spPr>
            <a:xfrm>
              <a:off x="2859088" y="4237697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839478" y="4277576"/>
              <a:ext cx="487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07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509558" y="1444141"/>
            <a:ext cx="2184512" cy="2255218"/>
            <a:chOff x="509558" y="1444141"/>
            <a:chExt cx="2184512" cy="2255218"/>
          </a:xfrm>
        </p:grpSpPr>
        <p:grpSp>
          <p:nvGrpSpPr>
            <p:cNvPr id="13" name="Group 12"/>
            <p:cNvGrpSpPr/>
            <p:nvPr/>
          </p:nvGrpSpPr>
          <p:grpSpPr>
            <a:xfrm>
              <a:off x="606995" y="1444141"/>
              <a:ext cx="2087075" cy="2255218"/>
              <a:chOff x="606995" y="1328041"/>
              <a:chExt cx="2301964" cy="2487419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1665249" y="1328041"/>
                <a:ext cx="1243710" cy="2487419"/>
                <a:chOff x="4572000" y="1558088"/>
                <a:chExt cx="1013663" cy="2027326"/>
              </a:xfrm>
            </p:grpSpPr>
            <p:sp>
              <p:nvSpPr>
                <p:cNvPr id="10" name="Freeform 9"/>
                <p:cNvSpPr/>
                <p:nvPr/>
              </p:nvSpPr>
              <p:spPr>
                <a:xfrm flipH="1" flipV="1">
                  <a:off x="4572000" y="1558088"/>
                  <a:ext cx="1013663" cy="1013663"/>
                </a:xfrm>
                <a:custGeom>
                  <a:avLst/>
                  <a:gdLst>
                    <a:gd name="connsiteX0" fmla="*/ 1013663 w 1013663"/>
                    <a:gd name="connsiteY0" fmla="*/ 1013663 h 1013663"/>
                    <a:gd name="connsiteX1" fmla="*/ 0 w 1013663"/>
                    <a:gd name="connsiteY1" fmla="*/ 0 h 1013663"/>
                    <a:gd name="connsiteX2" fmla="*/ 1013663 w 1013663"/>
                    <a:gd name="connsiteY2" fmla="*/ 0 h 1013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13663" h="1013663">
                      <a:moveTo>
                        <a:pt x="1013663" y="1013663"/>
                      </a:moveTo>
                      <a:cubicBezTo>
                        <a:pt x="453832" y="1013663"/>
                        <a:pt x="0" y="559831"/>
                        <a:pt x="0" y="0"/>
                      </a:cubicBezTo>
                      <a:lnTo>
                        <a:pt x="1013663" y="0"/>
                      </a:lnTo>
                      <a:close/>
                    </a:path>
                  </a:pathLst>
                </a:custGeom>
                <a:solidFill>
                  <a:srgbClr val="00330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Freeform 10"/>
                <p:cNvSpPr/>
                <p:nvPr/>
              </p:nvSpPr>
              <p:spPr>
                <a:xfrm rot="5400000" flipH="1" flipV="1">
                  <a:off x="4572000" y="2571751"/>
                  <a:ext cx="1013663" cy="1013663"/>
                </a:xfrm>
                <a:custGeom>
                  <a:avLst/>
                  <a:gdLst>
                    <a:gd name="connsiteX0" fmla="*/ 1013663 w 1013663"/>
                    <a:gd name="connsiteY0" fmla="*/ 1013663 h 1013663"/>
                    <a:gd name="connsiteX1" fmla="*/ 0 w 1013663"/>
                    <a:gd name="connsiteY1" fmla="*/ 0 h 1013663"/>
                    <a:gd name="connsiteX2" fmla="*/ 1013663 w 1013663"/>
                    <a:gd name="connsiteY2" fmla="*/ 0 h 1013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13663" h="1013663">
                      <a:moveTo>
                        <a:pt x="1013663" y="1013663"/>
                      </a:moveTo>
                      <a:cubicBezTo>
                        <a:pt x="453832" y="1013663"/>
                        <a:pt x="0" y="559831"/>
                        <a:pt x="0" y="0"/>
                      </a:cubicBezTo>
                      <a:lnTo>
                        <a:pt x="1013663" y="0"/>
                      </a:lnTo>
                      <a:close/>
                    </a:path>
                  </a:pathLst>
                </a:custGeom>
                <a:solidFill>
                  <a:srgbClr val="339966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" name="Oval 4"/>
              <p:cNvSpPr/>
              <p:nvPr/>
            </p:nvSpPr>
            <p:spPr>
              <a:xfrm flipH="1" flipV="1">
                <a:off x="606995" y="1558087"/>
                <a:ext cx="2027326" cy="2027326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  <a:effectLst>
                <a:outerShdw blurRad="127000" dist="38100" dir="2700000" sx="99000" sy="99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6" name="Rectangle 85"/>
            <p:cNvSpPr/>
            <p:nvPr/>
          </p:nvSpPr>
          <p:spPr>
            <a:xfrm>
              <a:off x="509558" y="2040954"/>
              <a:ext cx="183692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7000" lvl="0" algn="ctr">
                <a:buSzPts val="1600"/>
              </a:pPr>
              <a:r>
                <a:rPr lang="en-US" sz="3000" b="1" dirty="0">
                  <a:solidFill>
                    <a:srgbClr val="0066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rPr>
                <a:t>Table </a:t>
              </a:r>
              <a:r>
                <a:rPr lang="en-US" sz="3000" b="1" dirty="0" smtClean="0">
                  <a:solidFill>
                    <a:srgbClr val="0066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rPr>
                <a:t>of </a:t>
              </a:r>
            </a:p>
            <a:p>
              <a:pPr marL="127000" lvl="0" algn="ctr">
                <a:buSzPts val="1600"/>
              </a:pPr>
              <a:r>
                <a:rPr lang="en-US" sz="3000" b="1" dirty="0" smtClean="0">
                  <a:solidFill>
                    <a:srgbClr val="0066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rPr>
                <a:t>Contents </a:t>
              </a:r>
              <a:endParaRPr lang="en-US" sz="3000" b="1" dirty="0">
                <a:solidFill>
                  <a:srgbClr val="0066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2784223" y="414440"/>
            <a:ext cx="2876311" cy="524622"/>
            <a:chOff x="2784223" y="414440"/>
            <a:chExt cx="2876311" cy="524622"/>
          </a:xfrm>
        </p:grpSpPr>
        <p:sp>
          <p:nvSpPr>
            <p:cNvPr id="64" name="Rounded Rectangle 63"/>
            <p:cNvSpPr/>
            <p:nvPr/>
          </p:nvSpPr>
          <p:spPr>
            <a:xfrm>
              <a:off x="2932113" y="414440"/>
              <a:ext cx="2728421" cy="524622"/>
            </a:xfrm>
            <a:prstGeom prst="roundRect">
              <a:avLst>
                <a:gd name="adj" fmla="val 50000"/>
              </a:avLst>
            </a:prstGeom>
            <a:solidFill>
              <a:srgbClr val="33996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2788940" y="428811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784223" y="440600"/>
              <a:ext cx="585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01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3182999" y="470850"/>
              <a:ext cx="230383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2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Problem – Solving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322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787" y="560450"/>
            <a:ext cx="2952300" cy="156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1"/>
          <p:cNvSpPr txBox="1"/>
          <p:nvPr/>
        </p:nvSpPr>
        <p:spPr>
          <a:xfrm>
            <a:off x="343375" y="300450"/>
            <a:ext cx="4299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2. Convolution backpropagation - Find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p21" descr="{&quot;backgroundColorModified&quot;:true,&quot;code&quot;:&quot;$$\\frac{\\partial L}{\\partial F}$$&quot;,&quot;aid&quot;:null,&quot;backgroundColor&quot;:&quot;#ffffff&quot;,&quot;font&quot;:{&quot;family&quot;:&quot;Arial&quot;,&quot;color&quot;:&quot;#000000&quot;,&quot;size&quot;:14.5},&quot;type&quot;:&quot;$$&quot;,&quot;id&quot;:&quot;9&quot;,&quot;ts&quot;:1633420765148,&quot;cs&quot;:&quot;DiitUg2XdXSCSnzNmw575A==&quot;,&quot;size&quot;:{&quot;width&quot;:34.666666666666664,&quot;height&quot;:47.666666666666664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6331" y="300348"/>
            <a:ext cx="330200" cy="4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15" name="Google Shape;21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" y="1891913"/>
            <a:ext cx="4267200" cy="265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7150" y="756776"/>
            <a:ext cx="3474575" cy="362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1"/>
          <p:cNvSpPr/>
          <p:nvPr/>
        </p:nvSpPr>
        <p:spPr>
          <a:xfrm>
            <a:off x="500750" y="2553875"/>
            <a:ext cx="3870300" cy="198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"/>
          <p:cNvSpPr txBox="1"/>
          <p:nvPr/>
        </p:nvSpPr>
        <p:spPr>
          <a:xfrm>
            <a:off x="343375" y="300450"/>
            <a:ext cx="4299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2. Convolution backpropagation - Find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p22" descr="{&quot;backgroundColorModified&quot;:true,&quot;code&quot;:&quot;$$\\frac{\\partial L}{\\partial F}$$&quot;,&quot;aid&quot;:null,&quot;backgroundColor&quot;:&quot;#ffffff&quot;,&quot;font&quot;:{&quot;family&quot;:&quot;Arial&quot;,&quot;color&quot;:&quot;#000000&quot;,&quot;size&quot;:14.5},&quot;type&quot;:&quot;$$&quot;,&quot;id&quot;:&quot;9&quot;,&quot;ts&quot;:1633420765148,&quot;cs&quot;:&quot;DiitUg2XdXSCSnzNmw575A==&quot;,&quot;size&quot;:{&quot;width&quot;:34.666666666666664,&quot;height&quot;:47.6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9242" y="283580"/>
            <a:ext cx="330200" cy="4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25" name="Google Shape;2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300" y="1167149"/>
            <a:ext cx="4372701" cy="27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132475"/>
            <a:ext cx="4326600" cy="2657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"/>
          <p:cNvSpPr txBox="1"/>
          <p:nvPr/>
        </p:nvSpPr>
        <p:spPr>
          <a:xfrm>
            <a:off x="343375" y="300450"/>
            <a:ext cx="4299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2. Convolution backpropagation - Find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p23" descr="{&quot;id&quot;:&quot;9&quot;,&quot;type&quot;:&quot;$$&quot;,&quot;aid&quot;:null,&quot;backgroundColor&quot;:&quot;#ffffff&quot;,&quot;code&quot;:&quot;$$\\frac{\\partial L}{\\partial X}$$&quot;,&quot;backgroundColorModified&quot;:true,&quot;font&quot;:{&quot;family&quot;:&quot;Arial&quot;,&quot;color&quot;:&quot;#000000&quot;,&quot;size&quot;:14.5},&quot;ts&quot;:1633421346068,&quot;cs&quot;:&quot;SztcpTC6jTEAvqSalJt5jA==&quot;,&quot;size&quot;:{&quot;width&quot;:37,&quot;height&quot;:47.6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6161" y="300450"/>
            <a:ext cx="352425" cy="4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234" name="Google Shape;2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4350" y="757575"/>
            <a:ext cx="3488824" cy="362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550" y="909846"/>
            <a:ext cx="4919549" cy="3071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400" y="567023"/>
            <a:ext cx="3300975" cy="11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42" name="Google Shape;242;p24"/>
          <p:cNvSpPr txBox="1"/>
          <p:nvPr/>
        </p:nvSpPr>
        <p:spPr>
          <a:xfrm>
            <a:off x="343375" y="300450"/>
            <a:ext cx="4299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2. Convolution backpropagation - Find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p24" descr="{&quot;id&quot;:&quot;9&quot;,&quot;type&quot;:&quot;$$&quot;,&quot;aid&quot;:null,&quot;backgroundColor&quot;:&quot;#ffffff&quot;,&quot;code&quot;:&quot;$$\\frac{\\partial L}{\\partial X}$$&quot;,&quot;backgroundColorModified&quot;:true,&quot;font&quot;:{&quot;family&quot;:&quot;Arial&quot;,&quot;color&quot;:&quot;#000000&quot;,&quot;size&quot;:14.5},&quot;ts&quot;:1633421346068,&quot;cs&quot;:&quot;SztcpTC6jTEAvqSalJt5jA==&quot;,&quot;size&quot;:{&quot;width&quot;:37,&quot;height&quot;:47.666666666666664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2536" y="308060"/>
            <a:ext cx="352425" cy="4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4"/>
          <p:cNvPicPr preferRelativeResize="0"/>
          <p:nvPr/>
        </p:nvPicPr>
        <p:blipFill rotWithShape="1">
          <a:blip r:embed="rId5">
            <a:alphaModFix/>
          </a:blip>
          <a:srcRect b="55504"/>
          <a:stretch/>
        </p:blipFill>
        <p:spPr>
          <a:xfrm>
            <a:off x="545775" y="2196163"/>
            <a:ext cx="4335426" cy="2392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4"/>
          <p:cNvPicPr preferRelativeResize="0"/>
          <p:nvPr/>
        </p:nvPicPr>
        <p:blipFill rotWithShape="1">
          <a:blip r:embed="rId5">
            <a:alphaModFix/>
          </a:blip>
          <a:srcRect t="44358" b="3109"/>
          <a:stretch/>
        </p:blipFill>
        <p:spPr>
          <a:xfrm>
            <a:off x="3571725" y="2253400"/>
            <a:ext cx="4027875" cy="26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4"/>
          <p:cNvPicPr preferRelativeResize="0"/>
          <p:nvPr/>
        </p:nvPicPr>
        <p:blipFill rotWithShape="1">
          <a:blip r:embed="rId6">
            <a:alphaModFix/>
          </a:blip>
          <a:srcRect t="62088"/>
          <a:stretch/>
        </p:blipFill>
        <p:spPr>
          <a:xfrm>
            <a:off x="5869800" y="516275"/>
            <a:ext cx="3034350" cy="120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1925" y="1704748"/>
            <a:ext cx="4239729" cy="45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53" name="Google Shape;253;p25"/>
          <p:cNvSpPr txBox="1"/>
          <p:nvPr/>
        </p:nvSpPr>
        <p:spPr>
          <a:xfrm>
            <a:off x="343375" y="300450"/>
            <a:ext cx="4299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alibri"/>
                <a:ea typeface="Calibri"/>
                <a:cs typeface="Calibri"/>
                <a:sym typeface="Calibri"/>
              </a:rPr>
              <a:t>2. Convolution backpropagation - Find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p25" descr="{&quot;id&quot;:&quot;9&quot;,&quot;type&quot;:&quot;$$&quot;,&quot;aid&quot;:null,&quot;backgroundColor&quot;:&quot;#ffffff&quot;,&quot;code&quot;:&quot;$$\\frac{\\partial L}{\\partial X}$$&quot;,&quot;backgroundColorModified&quot;:true,&quot;font&quot;:{&quot;family&quot;:&quot;Arial&quot;,&quot;color&quot;:&quot;#000000&quot;,&quot;size&quot;:14.5},&quot;ts&quot;:1633421346068,&quot;cs&quot;:&quot;SztcpTC6jTEAvqSalJt5jA==&quot;,&quot;size&quot;:{&quot;width&quot;:37,&quot;height&quot;:47.6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6331" y="300450"/>
            <a:ext cx="352425" cy="4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375" y="952774"/>
            <a:ext cx="4419601" cy="2942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3275" y="1433724"/>
            <a:ext cx="3237250" cy="139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62" name="Google Shape;262;p26"/>
          <p:cNvSpPr txBox="1"/>
          <p:nvPr/>
        </p:nvSpPr>
        <p:spPr>
          <a:xfrm>
            <a:off x="343375" y="300450"/>
            <a:ext cx="4299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alibri"/>
                <a:ea typeface="Calibri"/>
                <a:cs typeface="Calibri"/>
                <a:sym typeface="Calibri"/>
              </a:rPr>
              <a:t>2. Convolution backpropagation - Find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p26" descr="{&quot;id&quot;:&quot;9&quot;,&quot;type&quot;:&quot;$$&quot;,&quot;aid&quot;:null,&quot;backgroundColor&quot;:&quot;#ffffff&quot;,&quot;code&quot;:&quot;$$\\frac{\\partial L}{\\partial X}$$&quot;,&quot;backgroundColorModified&quot;:true,&quot;font&quot;:{&quot;family&quot;:&quot;Arial&quot;,&quot;color&quot;:&quot;#000000&quot;,&quot;size&quot;:14.5},&quot;ts&quot;:1633421346068,&quot;cs&quot;:&quot;SztcpTC6jTEAvqSalJt5jA==&quot;,&quot;size&quot;:{&quot;width&quot;:37,&quot;height&quot;:47.6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7596" y="308060"/>
            <a:ext cx="352425" cy="4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9845" y="1364843"/>
            <a:ext cx="5484310" cy="2413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70" name="Google Shape;270;p27"/>
          <p:cNvSpPr txBox="1"/>
          <p:nvPr/>
        </p:nvSpPr>
        <p:spPr>
          <a:xfrm>
            <a:off x="343375" y="300450"/>
            <a:ext cx="4299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alibri"/>
                <a:ea typeface="Calibri"/>
                <a:cs typeface="Calibri"/>
                <a:sym typeface="Calibri"/>
              </a:rPr>
              <a:t>2. Convolution backpropagation - Summary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375" y="1414449"/>
            <a:ext cx="3953491" cy="2314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0475" y="2609322"/>
            <a:ext cx="4235350" cy="18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7"/>
          <p:cNvPicPr preferRelativeResize="0"/>
          <p:nvPr/>
        </p:nvPicPr>
        <p:blipFill rotWithShape="1">
          <a:blip r:embed="rId5">
            <a:alphaModFix/>
          </a:blip>
          <a:srcRect b="50273"/>
          <a:stretch/>
        </p:blipFill>
        <p:spPr>
          <a:xfrm>
            <a:off x="4500475" y="1024916"/>
            <a:ext cx="4326600" cy="13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79" name="Google Shape;279;p28"/>
          <p:cNvSpPr txBox="1"/>
          <p:nvPr/>
        </p:nvSpPr>
        <p:spPr>
          <a:xfrm>
            <a:off x="343374" y="300450"/>
            <a:ext cx="457647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2. Pooling backpropagation - Average pooling 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925" y="798088"/>
            <a:ext cx="2242225" cy="224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8500" y="1358525"/>
            <a:ext cx="1121350" cy="112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8"/>
          <p:cNvPicPr preferRelativeResize="0"/>
          <p:nvPr/>
        </p:nvPicPr>
        <p:blipFill rotWithShape="1">
          <a:blip r:embed="rId5">
            <a:alphaModFix/>
          </a:blip>
          <a:srcRect r="8273"/>
          <a:stretch/>
        </p:blipFill>
        <p:spPr>
          <a:xfrm>
            <a:off x="5367600" y="488538"/>
            <a:ext cx="3507449" cy="1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926" y="3997882"/>
            <a:ext cx="3481150" cy="5457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4" name="Google Shape;284;p28"/>
          <p:cNvCxnSpPr/>
          <p:nvPr/>
        </p:nvCxnSpPr>
        <p:spPr>
          <a:xfrm>
            <a:off x="2856925" y="1913588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5" name="Google Shape;285;p28"/>
          <p:cNvSpPr txBox="1"/>
          <p:nvPr/>
        </p:nvSpPr>
        <p:spPr>
          <a:xfrm>
            <a:off x="2819725" y="1298000"/>
            <a:ext cx="811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Average pooling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Google Shape;286;p28"/>
          <p:cNvPicPr preferRelativeResize="0"/>
          <p:nvPr/>
        </p:nvPicPr>
        <p:blipFill rotWithShape="1">
          <a:blip r:embed="rId7">
            <a:alphaModFix/>
          </a:blip>
          <a:srcRect r="24704"/>
          <a:stretch/>
        </p:blipFill>
        <p:spPr>
          <a:xfrm>
            <a:off x="409925" y="3144525"/>
            <a:ext cx="1628850" cy="61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87150" y="2128738"/>
            <a:ext cx="3166084" cy="2506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293" name="Google Shape;2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100" y="1076075"/>
            <a:ext cx="2562100" cy="2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9"/>
          <p:cNvSpPr txBox="1"/>
          <p:nvPr/>
        </p:nvSpPr>
        <p:spPr>
          <a:xfrm>
            <a:off x="343374" y="300450"/>
            <a:ext cx="4909109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alibri"/>
                <a:ea typeface="Calibri"/>
                <a:cs typeface="Calibri"/>
                <a:sym typeface="Calibri"/>
              </a:rPr>
              <a:t>2. Pooling backpropagation - Average pooling 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" name="Google Shape;295;p29"/>
          <p:cNvPicPr preferRelativeResize="0"/>
          <p:nvPr/>
        </p:nvPicPr>
        <p:blipFill rotWithShape="1">
          <a:blip r:embed="rId4">
            <a:alphaModFix/>
          </a:blip>
          <a:srcRect l="44413"/>
          <a:stretch/>
        </p:blipFill>
        <p:spPr>
          <a:xfrm>
            <a:off x="7713025" y="2002263"/>
            <a:ext cx="677700" cy="6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9"/>
          <p:cNvSpPr txBox="1"/>
          <p:nvPr/>
        </p:nvSpPr>
        <p:spPr>
          <a:xfrm>
            <a:off x="3555375" y="2038800"/>
            <a:ext cx="922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3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" name="Google Shape;29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7675" y="3838825"/>
            <a:ext cx="336967" cy="5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28041" y="3838825"/>
            <a:ext cx="352284" cy="5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9"/>
          <p:cNvSpPr txBox="1"/>
          <p:nvPr/>
        </p:nvSpPr>
        <p:spPr>
          <a:xfrm>
            <a:off x="7189450" y="2041293"/>
            <a:ext cx="391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3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0" name="Google Shape;300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64350" y="1081950"/>
            <a:ext cx="2562100" cy="2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06" name="Google Shape;306;p30"/>
          <p:cNvSpPr txBox="1"/>
          <p:nvPr/>
        </p:nvSpPr>
        <p:spPr>
          <a:xfrm>
            <a:off x="343375" y="300450"/>
            <a:ext cx="4299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2. Pooling backpropagation - Max pooling 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" name="Google Shape;3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475" y="1407700"/>
            <a:ext cx="2242225" cy="224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8500" y="1968125"/>
            <a:ext cx="1121350" cy="112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8400" y="1619175"/>
            <a:ext cx="3512550" cy="1819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" name="Google Shape;310;p30"/>
          <p:cNvCxnSpPr/>
          <p:nvPr/>
        </p:nvCxnSpPr>
        <p:spPr>
          <a:xfrm>
            <a:off x="2885700" y="2528813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1" name="Google Shape;311;p30"/>
          <p:cNvSpPr txBox="1"/>
          <p:nvPr/>
        </p:nvSpPr>
        <p:spPr>
          <a:xfrm>
            <a:off x="2848500" y="1913225"/>
            <a:ext cx="811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Max pooling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Table of Contents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509" y="803100"/>
            <a:ext cx="5410199" cy="397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3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317" name="Google Shape;317;p31"/>
          <p:cNvSpPr txBox="1"/>
          <p:nvPr/>
        </p:nvSpPr>
        <p:spPr>
          <a:xfrm>
            <a:off x="343375" y="300450"/>
            <a:ext cx="4299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2. Pooling backpropagation - Max pooling 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8" name="Google Shape;318;p31"/>
          <p:cNvPicPr preferRelativeResize="0"/>
          <p:nvPr/>
        </p:nvPicPr>
        <p:blipFill rotWithShape="1">
          <a:blip r:embed="rId3">
            <a:alphaModFix/>
          </a:blip>
          <a:srcRect r="24704"/>
          <a:stretch/>
        </p:blipFill>
        <p:spPr>
          <a:xfrm>
            <a:off x="839175" y="669350"/>
            <a:ext cx="1628850" cy="61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4775" y="2305675"/>
            <a:ext cx="2344300" cy="234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 txBox="1"/>
          <p:nvPr/>
        </p:nvSpPr>
        <p:spPr>
          <a:xfrm>
            <a:off x="4342300" y="3108375"/>
            <a:ext cx="548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3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1" name="Google Shape;32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7625" y="445500"/>
            <a:ext cx="2966575" cy="155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250" y="1363388"/>
            <a:ext cx="4002434" cy="887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43400" y="2305675"/>
            <a:ext cx="2344300" cy="234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329" name="Google Shape;329;p32"/>
          <p:cNvSpPr txBox="1"/>
          <p:nvPr/>
        </p:nvSpPr>
        <p:spPr>
          <a:xfrm>
            <a:off x="343375" y="300450"/>
            <a:ext cx="4299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alibri"/>
                <a:ea typeface="Calibri"/>
                <a:cs typeface="Calibri"/>
                <a:sym typeface="Calibri"/>
              </a:rPr>
              <a:t>2. Pooling backpropagation - Max pooling 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Google Shape;33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100" y="1371679"/>
            <a:ext cx="1903488" cy="1903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0262" y="1371675"/>
            <a:ext cx="1903488" cy="1903496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2"/>
          <p:cNvSpPr txBox="1"/>
          <p:nvPr/>
        </p:nvSpPr>
        <p:spPr>
          <a:xfrm>
            <a:off x="2861450" y="1953975"/>
            <a:ext cx="922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3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3" name="Google Shape;33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7000" y="1371675"/>
            <a:ext cx="1903500" cy="19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2"/>
          <p:cNvSpPr txBox="1"/>
          <p:nvPr/>
        </p:nvSpPr>
        <p:spPr>
          <a:xfrm>
            <a:off x="5734775" y="2038493"/>
            <a:ext cx="391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3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7075" y="3363875"/>
            <a:ext cx="336967" cy="5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95854" y="3363875"/>
            <a:ext cx="352284" cy="5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41525" y="3363862"/>
            <a:ext cx="352300" cy="566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7521;p60"/>
          <p:cNvSpPr txBox="1">
            <a:spLocks/>
          </p:cNvSpPr>
          <p:nvPr/>
        </p:nvSpPr>
        <p:spPr>
          <a:xfrm>
            <a:off x="323080" y="3012396"/>
            <a:ext cx="6531376" cy="51378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19" name="Google Shape;17521;p60"/>
          <p:cNvSpPr txBox="1">
            <a:spLocks/>
          </p:cNvSpPr>
          <p:nvPr/>
        </p:nvSpPr>
        <p:spPr>
          <a:xfrm>
            <a:off x="326065" y="376835"/>
            <a:ext cx="8466706" cy="562067"/>
          </a:xfrm>
          <a:prstGeom prst="rect">
            <a:avLst/>
          </a:prstGeom>
          <a:solidFill>
            <a:schemeClr val="tx1"/>
          </a:solidFill>
          <a:ln w="28575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18" name="Google Shape;17521;p60"/>
          <p:cNvSpPr txBox="1">
            <a:spLocks/>
          </p:cNvSpPr>
          <p:nvPr/>
        </p:nvSpPr>
        <p:spPr>
          <a:xfrm>
            <a:off x="331351" y="944979"/>
            <a:ext cx="8458435" cy="1720714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6" name="Google Shape;17521;p60"/>
          <p:cNvSpPr txBox="1">
            <a:spLocks/>
          </p:cNvSpPr>
          <p:nvPr/>
        </p:nvSpPr>
        <p:spPr>
          <a:xfrm>
            <a:off x="3275756" y="944979"/>
            <a:ext cx="2576093" cy="1720714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7" name="Google Shape;17523;p60"/>
          <p:cNvSpPr txBox="1">
            <a:spLocks/>
          </p:cNvSpPr>
          <p:nvPr/>
        </p:nvSpPr>
        <p:spPr>
          <a:xfrm>
            <a:off x="6213693" y="944979"/>
            <a:ext cx="2576093" cy="1720714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accent4"/>
              </a:solidFill>
            </a:endParaRPr>
          </a:p>
        </p:txBody>
      </p:sp>
      <p:sp>
        <p:nvSpPr>
          <p:cNvPr id="10" name="Google Shape;17521;p60"/>
          <p:cNvSpPr txBox="1">
            <a:spLocks/>
          </p:cNvSpPr>
          <p:nvPr/>
        </p:nvSpPr>
        <p:spPr>
          <a:xfrm>
            <a:off x="323080" y="944979"/>
            <a:ext cx="2590833" cy="1721872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9" name="TextBox 8"/>
          <p:cNvSpPr txBox="1"/>
          <p:nvPr/>
        </p:nvSpPr>
        <p:spPr>
          <a:xfrm>
            <a:off x="359984" y="998056"/>
            <a:ext cx="25760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/>
              <a:t>Using </a:t>
            </a:r>
            <a:r>
              <a:rPr lang="en-US" sz="1600" dirty="0" smtClean="0"/>
              <a:t>multiple convolution </a:t>
            </a:r>
            <a:r>
              <a:rPr lang="en-US" sz="1600" dirty="0"/>
              <a:t>layers in a CNN allows the network to learn increasingly complex features from the input </a:t>
            </a:r>
            <a:r>
              <a:rPr lang="en-US" sz="1600" dirty="0">
                <a:solidFill>
                  <a:srgbClr val="FF0000"/>
                </a:solidFill>
              </a:rPr>
              <a:t>image</a:t>
            </a:r>
            <a:r>
              <a:rPr lang="en-US" sz="1600" dirty="0"/>
              <a:t> or </a:t>
            </a:r>
            <a:r>
              <a:rPr lang="en-US" sz="1600" dirty="0">
                <a:solidFill>
                  <a:srgbClr val="FF0000"/>
                </a:solidFill>
              </a:rPr>
              <a:t>video</a:t>
            </a:r>
            <a:r>
              <a:rPr lang="en-US" sz="1600" dirty="0"/>
              <a:t>. </a:t>
            </a:r>
          </a:p>
        </p:txBody>
      </p:sp>
      <p:sp>
        <p:nvSpPr>
          <p:cNvPr id="11" name="Google Shape;17521;p60"/>
          <p:cNvSpPr txBox="1">
            <a:spLocks/>
          </p:cNvSpPr>
          <p:nvPr/>
        </p:nvSpPr>
        <p:spPr>
          <a:xfrm>
            <a:off x="324263" y="3527340"/>
            <a:ext cx="6531376" cy="1028581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85405" y="1209415"/>
            <a:ext cx="23480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600" dirty="0"/>
              <a:t>The first convolution layers learn simple features, such as </a:t>
            </a:r>
            <a:r>
              <a:rPr lang="en-US" sz="1600" b="1" dirty="0">
                <a:solidFill>
                  <a:srgbClr val="D9D9D9">
                    <a:lumMod val="10000"/>
                  </a:srgbClr>
                </a:solidFill>
              </a:rPr>
              <a:t>edges</a:t>
            </a:r>
            <a:r>
              <a:rPr lang="en-US" sz="1600" dirty="0"/>
              <a:t> and </a:t>
            </a:r>
            <a:r>
              <a:rPr lang="en-US" sz="1600" b="1" dirty="0">
                <a:solidFill>
                  <a:srgbClr val="D9D9D9">
                    <a:lumMod val="10000"/>
                  </a:srgbClr>
                </a:solidFill>
              </a:rPr>
              <a:t>corners</a:t>
            </a:r>
            <a:r>
              <a:rPr lang="en-US" sz="1600" dirty="0"/>
              <a:t>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61007" y="1185123"/>
            <a:ext cx="24814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/>
              <a:t>The deeper convolution layers learn more complex features, such as </a:t>
            </a:r>
            <a:r>
              <a:rPr lang="en-US" sz="1600" b="1" dirty="0">
                <a:solidFill>
                  <a:srgbClr val="D9D9D9">
                    <a:lumMod val="10000"/>
                  </a:srgbClr>
                </a:solidFill>
              </a:rPr>
              <a:t>shapes</a:t>
            </a:r>
            <a:r>
              <a:rPr lang="en-US" sz="1600" dirty="0"/>
              <a:t> and </a:t>
            </a:r>
            <a:r>
              <a:rPr lang="en-US" sz="1600" b="1" dirty="0">
                <a:solidFill>
                  <a:srgbClr val="D9D9D9">
                    <a:lumMod val="10000"/>
                  </a:srgbClr>
                </a:solidFill>
              </a:rPr>
              <a:t>textures</a:t>
            </a:r>
            <a:r>
              <a:rPr lang="en-US" sz="1600" dirty="0"/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1392" y="3626131"/>
            <a:ext cx="6014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/>
              <a:t>Pooling layers </a:t>
            </a:r>
            <a:r>
              <a:rPr lang="en-US" sz="1600" b="1" dirty="0"/>
              <a:t>reduce feature map dimensions </a:t>
            </a:r>
            <a:r>
              <a:rPr lang="en-US" sz="1600" dirty="0"/>
              <a:t>while retaining crucial information using operations like max pooling (selecting maximum values) or average pooling (calculating averages).</a:t>
            </a:r>
            <a:endParaRPr lang="en-US" sz="1600" b="1" dirty="0"/>
          </a:p>
        </p:txBody>
      </p:sp>
      <p:sp>
        <p:nvSpPr>
          <p:cNvPr id="20" name="Google Shape;329;p32"/>
          <p:cNvSpPr txBox="1"/>
          <p:nvPr/>
        </p:nvSpPr>
        <p:spPr>
          <a:xfrm>
            <a:off x="481927" y="421210"/>
            <a:ext cx="42993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Purpose of Convolution </a:t>
            </a:r>
            <a:r>
              <a:rPr lang="en" sz="2400" b="1" dirty="0"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ayers  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329;p32"/>
          <p:cNvSpPr txBox="1"/>
          <p:nvPr/>
        </p:nvSpPr>
        <p:spPr>
          <a:xfrm>
            <a:off x="386512" y="3004150"/>
            <a:ext cx="5436532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 smtClean="0">
                <a:latin typeface="Calibri"/>
                <a:ea typeface="Calibri"/>
                <a:cs typeface="Calibri"/>
                <a:sym typeface="Calibri"/>
              </a:rPr>
              <a:t>Purpose of Pooling </a:t>
            </a:r>
            <a:r>
              <a:rPr lang="en" sz="2200" b="1" dirty="0"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" sz="2200" b="1" dirty="0" smtClean="0">
                <a:latin typeface="Calibri"/>
                <a:ea typeface="Calibri"/>
                <a:cs typeface="Calibri"/>
                <a:sym typeface="Calibri"/>
              </a:rPr>
              <a:t>ayers   </a:t>
            </a:r>
            <a:endParaRPr sz="22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829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329" name="Google Shape;329;p32"/>
          <p:cNvSpPr txBox="1"/>
          <p:nvPr/>
        </p:nvSpPr>
        <p:spPr>
          <a:xfrm>
            <a:off x="343375" y="300450"/>
            <a:ext cx="42993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 smtClean="0">
                <a:latin typeface="Calibri"/>
                <a:ea typeface="Calibri"/>
                <a:cs typeface="Calibri"/>
                <a:sym typeface="Calibri"/>
              </a:rPr>
              <a:t>Visualization </a:t>
            </a:r>
            <a:endParaRPr sz="22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56691" y="392767"/>
            <a:ext cx="37417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https://poloclub.github.io/cnn-explainer/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56690" y="1433462"/>
            <a:ext cx="4485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Visualization MNIST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Image change through each layer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Parameters and </a:t>
            </a:r>
            <a:r>
              <a:rPr lang="en-US" sz="1800" dirty="0" smtClean="0">
                <a:solidFill>
                  <a:srgbClr val="FF0000"/>
                </a:solidFill>
              </a:rPr>
              <a:t>Gradient</a:t>
            </a:r>
            <a:r>
              <a:rPr lang="en-US" sz="1800" dirty="0" smtClean="0"/>
              <a:t> in each layer through epoch </a:t>
            </a:r>
          </a:p>
        </p:txBody>
      </p:sp>
    </p:spTree>
    <p:extLst>
      <p:ext uri="{BB962C8B-B14F-4D97-AF65-F5344CB8AC3E}">
        <p14:creationId xmlns:p14="http://schemas.microsoft.com/office/powerpoint/2010/main" val="321159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329" name="Google Shape;329;p32"/>
          <p:cNvSpPr txBox="1"/>
          <p:nvPr/>
        </p:nvSpPr>
        <p:spPr>
          <a:xfrm>
            <a:off x="336287" y="357158"/>
            <a:ext cx="459722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The experiment: Comparison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models </a:t>
            </a:r>
            <a:endParaRPr sz="2000" b="1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993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7521;p60"/>
          <p:cNvSpPr txBox="1">
            <a:spLocks/>
          </p:cNvSpPr>
          <p:nvPr/>
        </p:nvSpPr>
        <p:spPr>
          <a:xfrm>
            <a:off x="341497" y="311888"/>
            <a:ext cx="8426674" cy="539037"/>
          </a:xfrm>
          <a:prstGeom prst="rect">
            <a:avLst/>
          </a:prstGeom>
          <a:solidFill>
            <a:schemeClr val="tx1"/>
          </a:solidFill>
          <a:ln w="28575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13" name="Google Shape;17521;p60"/>
          <p:cNvSpPr txBox="1">
            <a:spLocks/>
          </p:cNvSpPr>
          <p:nvPr/>
        </p:nvSpPr>
        <p:spPr>
          <a:xfrm>
            <a:off x="341497" y="850927"/>
            <a:ext cx="8426674" cy="3721929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328" name="Google Shape;328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329" name="Google Shape;329;p32"/>
          <p:cNvSpPr txBox="1"/>
          <p:nvPr/>
        </p:nvSpPr>
        <p:spPr>
          <a:xfrm>
            <a:off x="365857" y="314890"/>
            <a:ext cx="4696249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Tasks using CNN and applications</a:t>
            </a:r>
            <a:r>
              <a:rPr lang="en" sz="2200" b="1" dirty="0" smtClean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endParaRPr sz="2200" b="1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2050" name="Picture 2" descr="https://media.geeksforgeeks.org/wp-content/uploads/home/chart%20CV-660x34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247" y="1233270"/>
            <a:ext cx="5444837" cy="283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7521;p60"/>
          <p:cNvSpPr txBox="1">
            <a:spLocks/>
          </p:cNvSpPr>
          <p:nvPr/>
        </p:nvSpPr>
        <p:spPr>
          <a:xfrm>
            <a:off x="625972" y="1705170"/>
            <a:ext cx="2844239" cy="425427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7" name="Google Shape;17521;p60"/>
          <p:cNvSpPr txBox="1">
            <a:spLocks/>
          </p:cNvSpPr>
          <p:nvPr/>
        </p:nvSpPr>
        <p:spPr>
          <a:xfrm>
            <a:off x="625971" y="2128901"/>
            <a:ext cx="2844239" cy="425427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8" name="Google Shape;17521;p60"/>
          <p:cNvSpPr txBox="1">
            <a:spLocks/>
          </p:cNvSpPr>
          <p:nvPr/>
        </p:nvSpPr>
        <p:spPr>
          <a:xfrm>
            <a:off x="625971" y="2552632"/>
            <a:ext cx="2844239" cy="425427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9" name="Google Shape;17521;p60"/>
          <p:cNvSpPr txBox="1">
            <a:spLocks/>
          </p:cNvSpPr>
          <p:nvPr/>
        </p:nvSpPr>
        <p:spPr>
          <a:xfrm>
            <a:off x="625972" y="2974151"/>
            <a:ext cx="2844239" cy="425427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4462" y="1794544"/>
            <a:ext cx="258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smtClean="0"/>
              <a:t>Image Classification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4462" y="2200996"/>
            <a:ext cx="2140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dirty="0"/>
              <a:t>Object Recognition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4462" y="2652228"/>
            <a:ext cx="189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dirty="0"/>
              <a:t>Object Detection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4462" y="3044550"/>
            <a:ext cx="2298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Image Segmentation  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3700203" y="850925"/>
            <a:ext cx="0" cy="372193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46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30" name="Google Shape;16710;p59"/>
          <p:cNvSpPr txBox="1">
            <a:spLocks/>
          </p:cNvSpPr>
          <p:nvPr/>
        </p:nvSpPr>
        <p:spPr>
          <a:xfrm>
            <a:off x="2925200" y="3371429"/>
            <a:ext cx="4612855" cy="971107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0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000000"/>
              </a:buClr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Hammersmith One"/>
            </a:endParaRPr>
          </a:p>
        </p:txBody>
      </p:sp>
      <p:sp>
        <p:nvSpPr>
          <p:cNvPr id="5" name="Google Shape;16710;p59"/>
          <p:cNvSpPr txBox="1">
            <a:spLocks/>
          </p:cNvSpPr>
          <p:nvPr/>
        </p:nvSpPr>
        <p:spPr>
          <a:xfrm>
            <a:off x="2925200" y="1127028"/>
            <a:ext cx="3294418" cy="714132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0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000000"/>
              </a:buClr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Hammersmith One"/>
            </a:endParaRPr>
          </a:p>
        </p:txBody>
      </p:sp>
      <p:sp>
        <p:nvSpPr>
          <p:cNvPr id="29" name="Google Shape;16710;p59"/>
          <p:cNvSpPr txBox="1">
            <a:spLocks/>
          </p:cNvSpPr>
          <p:nvPr/>
        </p:nvSpPr>
        <p:spPr>
          <a:xfrm>
            <a:off x="2925200" y="2171368"/>
            <a:ext cx="4302642" cy="930703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0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000000"/>
              </a:buClr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Hammersmith One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775938" y="1314817"/>
            <a:ext cx="2601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/>
              <a:t>Shoes Virtual Try-on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  <a:sym typeface="Hammersmith One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59596" y="2245439"/>
            <a:ext cx="3736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 err="1"/>
              <a:t>Dat</a:t>
            </a:r>
            <a:r>
              <a:rPr lang="en-US" sz="1600" dirty="0"/>
              <a:t> Tran, Long Nguyen </a:t>
            </a:r>
            <a:r>
              <a:rPr lang="en-US" sz="1600" dirty="0" err="1"/>
              <a:t>Huu</a:t>
            </a:r>
            <a:r>
              <a:rPr lang="en-US" sz="1600" dirty="0"/>
              <a:t> Hoang, </a:t>
            </a:r>
            <a:r>
              <a:rPr lang="en-US" sz="1600" dirty="0" err="1"/>
              <a:t>Quan</a:t>
            </a:r>
            <a:r>
              <a:rPr lang="en-US" sz="1600" dirty="0"/>
              <a:t> Hoang Ngoc, Thu Tran Van </a:t>
            </a:r>
            <a:r>
              <a:rPr lang="en-US" sz="1600" dirty="0" err="1"/>
              <a:t>Anh</a:t>
            </a:r>
            <a:r>
              <a:rPr lang="en-US" sz="1600" dirty="0"/>
              <a:t>, Truong Le </a:t>
            </a:r>
            <a:r>
              <a:rPr lang="en-US" sz="1600" dirty="0" err="1"/>
              <a:t>Trong</a:t>
            </a:r>
            <a:r>
              <a:rPr lang="en-US" sz="1600" dirty="0"/>
              <a:t> Dai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285928" y="3449178"/>
            <a:ext cx="4274327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/>
            <a:r>
              <a:rPr lang="en-US" sz="1600" dirty="0"/>
              <a:t>Paper </a:t>
            </a:r>
            <a:r>
              <a:rPr lang="en-US" sz="1600" dirty="0" err="1"/>
              <a:t>ARShoe</a:t>
            </a:r>
            <a:r>
              <a:rPr lang="en-US" sz="1600" dirty="0"/>
              <a:t>: Real-Time Augmented Reality Shoe Try-on System on Smartphones </a:t>
            </a:r>
            <a:r>
              <a:rPr lang="en-US" sz="1500" dirty="0"/>
              <a:t>(https://arxiv.org/pdf/2108.10515.pdf)</a:t>
            </a:r>
          </a:p>
        </p:txBody>
      </p:sp>
      <p:sp>
        <p:nvSpPr>
          <p:cNvPr id="37" name="Google Shape;16710;p59"/>
          <p:cNvSpPr txBox="1">
            <a:spLocks/>
          </p:cNvSpPr>
          <p:nvPr/>
        </p:nvSpPr>
        <p:spPr>
          <a:xfrm>
            <a:off x="2128472" y="1253211"/>
            <a:ext cx="1404453" cy="461766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0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000000"/>
              </a:buClr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Hammersmith One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123214" y="1323617"/>
            <a:ext cx="1480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Shoes Match</a:t>
            </a:r>
            <a:endParaRPr lang="en-US" sz="1600" b="1" dirty="0"/>
          </a:p>
        </p:txBody>
      </p:sp>
      <p:sp>
        <p:nvSpPr>
          <p:cNvPr id="41" name="Google Shape;16710;p59"/>
          <p:cNvSpPr txBox="1">
            <a:spLocks/>
          </p:cNvSpPr>
          <p:nvPr/>
        </p:nvSpPr>
        <p:spPr>
          <a:xfrm>
            <a:off x="2123214" y="2422559"/>
            <a:ext cx="1097021" cy="466096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0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000000"/>
              </a:buClr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Hammersmith One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179044" y="2480315"/>
            <a:ext cx="1316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LQD.QT</a:t>
            </a:r>
            <a:endParaRPr lang="en-US" sz="1600" b="1" dirty="0"/>
          </a:p>
        </p:txBody>
      </p:sp>
      <p:sp>
        <p:nvSpPr>
          <p:cNvPr id="42" name="Google Shape;16710;p59"/>
          <p:cNvSpPr txBox="1">
            <a:spLocks/>
          </p:cNvSpPr>
          <p:nvPr/>
        </p:nvSpPr>
        <p:spPr>
          <a:xfrm>
            <a:off x="1583745" y="3531996"/>
            <a:ext cx="1673011" cy="659676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0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000000"/>
              </a:buClr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Hammersmith One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612917" y="3538078"/>
            <a:ext cx="1614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References: </a:t>
            </a:r>
            <a:r>
              <a:rPr lang="en-US" sz="1600" b="1" dirty="0"/>
              <a:t>Paper </a:t>
            </a:r>
            <a:r>
              <a:rPr lang="en-US" sz="1600" b="1" dirty="0" err="1"/>
              <a:t>ARShoe</a:t>
            </a:r>
            <a:r>
              <a:rPr lang="en-US" sz="1600" b="1" dirty="0" smtClean="0"/>
              <a:t> </a:t>
            </a:r>
            <a:endParaRPr lang="en-US" sz="1600" b="1" dirty="0"/>
          </a:p>
        </p:txBody>
      </p:sp>
      <p:sp>
        <p:nvSpPr>
          <p:cNvPr id="51" name="Google Shape;329;p32"/>
          <p:cNvSpPr txBox="1"/>
          <p:nvPr/>
        </p:nvSpPr>
        <p:spPr>
          <a:xfrm>
            <a:off x="350464" y="392599"/>
            <a:ext cx="42993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400" b="1" dirty="0" smtClean="0"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LQD.QT Product</a:t>
            </a:r>
            <a:r>
              <a:rPr lang="en" sz="2400" b="1" dirty="0" smtClean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endParaRPr sz="2400" b="1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539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329" name="Google Shape;329;p32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Thank you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8415;p72"/>
          <p:cNvSpPr txBox="1">
            <a:spLocks/>
          </p:cNvSpPr>
          <p:nvPr/>
        </p:nvSpPr>
        <p:spPr>
          <a:xfrm>
            <a:off x="1967550" y="1948800"/>
            <a:ext cx="5208900" cy="1245900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txBody>
          <a:bodyPr spcFirstLastPara="1" wrap="square" lIns="91425" tIns="457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ctr"/>
            <a:r>
              <a:rPr lang="en-US" sz="6600" b="1" dirty="0" smtClean="0">
                <a:solidFill>
                  <a:schemeClr val="bg2"/>
                </a:solidFill>
              </a:rPr>
              <a:t>THANKS</a:t>
            </a:r>
            <a:endParaRPr lang="en-US" sz="66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5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174" name="Google Shape;174;p17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Calibri"/>
                <a:ea typeface="Calibri"/>
                <a:cs typeface="Calibri"/>
                <a:sym typeface="Calibri"/>
              </a:rPr>
              <a:t>1. Chain Rule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775" y="827175"/>
            <a:ext cx="5088599" cy="2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7"/>
          <p:cNvPicPr preferRelativeResize="0"/>
          <p:nvPr/>
        </p:nvPicPr>
        <p:blipFill rotWithShape="1">
          <a:blip r:embed="rId4">
            <a:alphaModFix/>
          </a:blip>
          <a:srcRect l="18923"/>
          <a:stretch/>
        </p:blipFill>
        <p:spPr>
          <a:xfrm>
            <a:off x="1695001" y="1476950"/>
            <a:ext cx="3744850" cy="58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4787" y="3263132"/>
            <a:ext cx="2189203" cy="582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94999" y="2318501"/>
            <a:ext cx="4790426" cy="669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63239" y="3247512"/>
            <a:ext cx="2527148" cy="582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174" name="Google Shape;174;p17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Formular</a:t>
            </a: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 in Traditional Layers (Nerual Network)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361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7521;p60"/>
          <p:cNvSpPr txBox="1">
            <a:spLocks/>
          </p:cNvSpPr>
          <p:nvPr/>
        </p:nvSpPr>
        <p:spPr>
          <a:xfrm>
            <a:off x="326065" y="938903"/>
            <a:ext cx="8466706" cy="3668539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19" name="Google Shape;17521;p60"/>
          <p:cNvSpPr txBox="1">
            <a:spLocks/>
          </p:cNvSpPr>
          <p:nvPr/>
        </p:nvSpPr>
        <p:spPr>
          <a:xfrm>
            <a:off x="326065" y="376835"/>
            <a:ext cx="8466706" cy="562067"/>
          </a:xfrm>
          <a:prstGeom prst="rect">
            <a:avLst/>
          </a:prstGeom>
          <a:solidFill>
            <a:schemeClr val="tx1"/>
          </a:solidFill>
          <a:ln w="28575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6" name="Google Shape;17521;p60"/>
          <p:cNvSpPr txBox="1">
            <a:spLocks/>
          </p:cNvSpPr>
          <p:nvPr/>
        </p:nvSpPr>
        <p:spPr>
          <a:xfrm>
            <a:off x="326065" y="938902"/>
            <a:ext cx="8466706" cy="2841980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18" name="Google Shape;17521;p60"/>
          <p:cNvSpPr txBox="1">
            <a:spLocks/>
          </p:cNvSpPr>
          <p:nvPr/>
        </p:nvSpPr>
        <p:spPr>
          <a:xfrm>
            <a:off x="326065" y="3877760"/>
            <a:ext cx="8466706" cy="887504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20" name="Google Shape;329;p32"/>
          <p:cNvSpPr txBox="1"/>
          <p:nvPr/>
        </p:nvSpPr>
        <p:spPr>
          <a:xfrm>
            <a:off x="496103" y="323379"/>
            <a:ext cx="42993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7521;p60"/>
          <p:cNvSpPr txBox="1">
            <a:spLocks/>
          </p:cNvSpPr>
          <p:nvPr/>
        </p:nvSpPr>
        <p:spPr>
          <a:xfrm>
            <a:off x="396949" y="992358"/>
            <a:ext cx="8321749" cy="2520864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24" name="Google Shape;17521;p60"/>
          <p:cNvSpPr txBox="1">
            <a:spLocks/>
          </p:cNvSpPr>
          <p:nvPr/>
        </p:nvSpPr>
        <p:spPr>
          <a:xfrm>
            <a:off x="4289581" y="1389131"/>
            <a:ext cx="4429117" cy="1189509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25" name="Google Shape;17521;p60"/>
          <p:cNvSpPr txBox="1">
            <a:spLocks/>
          </p:cNvSpPr>
          <p:nvPr/>
        </p:nvSpPr>
        <p:spPr>
          <a:xfrm>
            <a:off x="4291162" y="2578837"/>
            <a:ext cx="4427536" cy="1120234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u="sng" dirty="0">
                <a:solidFill>
                  <a:srgbClr val="3D4594"/>
                </a:solidFill>
              </a:rPr>
              <a:t>www.pycodemates.com/2023/07/backward-pass-in-convolutional-neural-network-explained</a:t>
            </a:r>
          </a:p>
        </p:txBody>
      </p:sp>
      <p:sp>
        <p:nvSpPr>
          <p:cNvPr id="26" name="Google Shape;17521;p60"/>
          <p:cNvSpPr txBox="1">
            <a:spLocks/>
          </p:cNvSpPr>
          <p:nvPr/>
        </p:nvSpPr>
        <p:spPr>
          <a:xfrm>
            <a:off x="396949" y="1389131"/>
            <a:ext cx="3894212" cy="860744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27" name="Google Shape;17521;p60"/>
          <p:cNvSpPr txBox="1">
            <a:spLocks/>
          </p:cNvSpPr>
          <p:nvPr/>
        </p:nvSpPr>
        <p:spPr>
          <a:xfrm>
            <a:off x="396949" y="2245855"/>
            <a:ext cx="3894212" cy="697323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5765" y="1457424"/>
            <a:ext cx="40681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err="1"/>
              <a:t>Geekforgeek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https://www.geeksforgeeks.org/introduction-convolution-neural-network/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1317" y="2360570"/>
            <a:ext cx="3932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u="sng" dirty="0">
                <a:solidFill>
                  <a:srgbClr val="3D4594"/>
                </a:solidFill>
                <a:hlinkClick r:id="rId3"/>
              </a:rPr>
              <a:t>How does Backpropagation work in a CNN? | Medium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96103" y="1011668"/>
            <a:ext cx="450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Content</a:t>
            </a:r>
            <a:endParaRPr lang="en-US" sz="2400" dirty="0"/>
          </a:p>
        </p:txBody>
      </p:sp>
      <p:sp>
        <p:nvSpPr>
          <p:cNvPr id="28" name="Google Shape;17521;p60"/>
          <p:cNvSpPr txBox="1">
            <a:spLocks/>
          </p:cNvSpPr>
          <p:nvPr/>
        </p:nvSpPr>
        <p:spPr>
          <a:xfrm>
            <a:off x="396948" y="2943374"/>
            <a:ext cx="3894291" cy="755697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5765" y="3045350"/>
            <a:ext cx="3660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u="sng" dirty="0">
                <a:solidFill>
                  <a:srgbClr val="3D4594"/>
                </a:solidFill>
                <a:hlinkClick r:id="rId4"/>
              </a:rPr>
              <a:t>Backpropagation In Convolutional Neural Networks | </a:t>
            </a:r>
            <a:r>
              <a:rPr lang="en-US" u="sng" dirty="0" err="1">
                <a:solidFill>
                  <a:srgbClr val="3D4594"/>
                </a:solidFill>
                <a:hlinkClick r:id="rId4"/>
              </a:rPr>
              <a:t>DeepGrid</a:t>
            </a:r>
            <a:r>
              <a:rPr lang="en-US" u="sng" dirty="0">
                <a:solidFill>
                  <a:srgbClr val="3D4594"/>
                </a:solidFill>
                <a:hlinkClick r:id="rId4"/>
              </a:rPr>
              <a:t> (jefkine.com)</a:t>
            </a:r>
            <a:endParaRPr lang="en-US" u="sng" dirty="0">
              <a:solidFill>
                <a:srgbClr val="3D4594"/>
              </a:solidFill>
            </a:endParaRPr>
          </a:p>
        </p:txBody>
      </p:sp>
      <p:sp>
        <p:nvSpPr>
          <p:cNvPr id="31" name="Google Shape;17521;p60"/>
          <p:cNvSpPr txBox="1">
            <a:spLocks/>
          </p:cNvSpPr>
          <p:nvPr/>
        </p:nvSpPr>
        <p:spPr>
          <a:xfrm>
            <a:off x="326065" y="4259739"/>
            <a:ext cx="8466706" cy="503258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32214" y="1410434"/>
            <a:ext cx="43864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u="sng" dirty="0">
                <a:solidFill>
                  <a:srgbClr val="3D4594"/>
                </a:solidFill>
                <a:hlinkClick r:id="rId5"/>
              </a:rPr>
              <a:t>Only </a:t>
            </a:r>
            <a:r>
              <a:rPr lang="en-US" u="sng" dirty="0" err="1">
                <a:solidFill>
                  <a:srgbClr val="3D4594"/>
                </a:solidFill>
                <a:hlinkClick r:id="rId5"/>
              </a:rPr>
              <a:t>Numpy</a:t>
            </a:r>
            <a:r>
              <a:rPr lang="en-US" u="sng" dirty="0">
                <a:solidFill>
                  <a:srgbClr val="3D4594"/>
                </a:solidFill>
                <a:hlinkClick r:id="rId5"/>
              </a:rPr>
              <a:t>: Understanding Back Propagation for Max Pooling Layer in Multi Layer CNN with Example and Interactive Code. (With and Without Activation Layer) | by Jae </a:t>
            </a:r>
            <a:r>
              <a:rPr lang="en-US" u="sng" dirty="0" err="1">
                <a:solidFill>
                  <a:srgbClr val="3D4594"/>
                </a:solidFill>
                <a:hlinkClick r:id="rId5"/>
              </a:rPr>
              <a:t>Duk</a:t>
            </a:r>
            <a:r>
              <a:rPr lang="en-US" u="sng" dirty="0">
                <a:solidFill>
                  <a:srgbClr val="3D4594"/>
                </a:solidFill>
                <a:hlinkClick r:id="rId5"/>
              </a:rPr>
              <a:t> </a:t>
            </a:r>
            <a:r>
              <a:rPr lang="en-US" u="sng" dirty="0" err="1">
                <a:solidFill>
                  <a:srgbClr val="3D4594"/>
                </a:solidFill>
                <a:hlinkClick r:id="rId5"/>
              </a:rPr>
              <a:t>Seo</a:t>
            </a:r>
            <a:r>
              <a:rPr lang="en-US" u="sng" dirty="0">
                <a:solidFill>
                  <a:srgbClr val="3D4594"/>
                </a:solidFill>
                <a:hlinkClick r:id="rId5"/>
              </a:rPr>
              <a:t> | The Bioinformatics Press | Medium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52714" y="3812795"/>
            <a:ext cx="7675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Visualization</a:t>
            </a:r>
            <a:r>
              <a:rPr lang="en-US" sz="2400" dirty="0" smtClean="0"/>
              <a:t>: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06549" y="4349785"/>
            <a:ext cx="40794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500" dirty="0"/>
              <a:t>https://poloclub.github.io/cnn-explainer/</a:t>
            </a:r>
          </a:p>
        </p:txBody>
      </p:sp>
    </p:spTree>
    <p:extLst>
      <p:ext uri="{BB962C8B-B14F-4D97-AF65-F5344CB8AC3E}">
        <p14:creationId xmlns:p14="http://schemas.microsoft.com/office/powerpoint/2010/main" val="338666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174" name="Google Shape;174;p17"/>
          <p:cNvSpPr txBox="1"/>
          <p:nvPr/>
        </p:nvSpPr>
        <p:spPr>
          <a:xfrm>
            <a:off x="343374" y="300450"/>
            <a:ext cx="5309281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600" b="1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Problem of Gradient</a:t>
            </a: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 Exploding and Vanishing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en" sz="1600" b="1" dirty="0" smtClean="0"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Activation,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en" sz="1600" b="1" dirty="0" smtClean="0"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Initialization Method, Training Update Method (Adam)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en" sz="1600" b="1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Visualization</a:t>
            </a:r>
            <a:r>
              <a:rPr lang="en" sz="1600" b="1" dirty="0" smtClean="0"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453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174" name="Google Shape;174;p17"/>
          <p:cNvSpPr txBox="1"/>
          <p:nvPr/>
        </p:nvSpPr>
        <p:spPr>
          <a:xfrm>
            <a:off x="343375" y="300450"/>
            <a:ext cx="5073752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Sourcecode</a:t>
            </a: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 Demo for Layers (</a:t>
            </a:r>
            <a:r>
              <a:rPr lang="en" sz="1600" b="1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Need to Add Slides</a:t>
            </a: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)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537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329" name="Google Shape;329;p32"/>
          <p:cNvSpPr txBox="1"/>
          <p:nvPr/>
        </p:nvSpPr>
        <p:spPr>
          <a:xfrm>
            <a:off x="211757" y="213136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Purpose of Convolution layers 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9492" y="644236"/>
            <a:ext cx="59505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Using </a:t>
            </a:r>
            <a:r>
              <a:rPr lang="en-US" sz="1600" b="1" dirty="0"/>
              <a:t>multiple convolution </a:t>
            </a:r>
            <a:r>
              <a:rPr lang="en-US" sz="1600" dirty="0"/>
              <a:t>layers in a CNN allows the network to learn increasingly complex features from the input </a:t>
            </a:r>
            <a:r>
              <a:rPr lang="en-US" sz="1600" dirty="0">
                <a:solidFill>
                  <a:srgbClr val="FF0000"/>
                </a:solidFill>
              </a:rPr>
              <a:t>image</a:t>
            </a:r>
            <a:r>
              <a:rPr lang="en-US" sz="1600" dirty="0"/>
              <a:t> or </a:t>
            </a:r>
            <a:r>
              <a:rPr lang="en-US" sz="1600" dirty="0">
                <a:solidFill>
                  <a:srgbClr val="FF0000"/>
                </a:solidFill>
              </a:rPr>
              <a:t>video</a:t>
            </a:r>
            <a:r>
              <a:rPr lang="en-US" sz="1600" dirty="0"/>
              <a:t>. </a:t>
            </a: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The </a:t>
            </a:r>
            <a:r>
              <a:rPr lang="en-US" sz="1600" dirty="0"/>
              <a:t>first convolution layers learn simple features, such as </a:t>
            </a:r>
            <a:r>
              <a:rPr lang="en-US" sz="1600" b="1" dirty="0">
                <a:solidFill>
                  <a:schemeClr val="tx2">
                    <a:lumMod val="10000"/>
                  </a:schemeClr>
                </a:solidFill>
              </a:rPr>
              <a:t>edges</a:t>
            </a:r>
            <a:r>
              <a:rPr lang="en-US" sz="1600" dirty="0"/>
              <a:t> and </a:t>
            </a:r>
            <a:r>
              <a:rPr lang="en-US" sz="1600" b="1" dirty="0">
                <a:solidFill>
                  <a:schemeClr val="tx2">
                    <a:lumMod val="10000"/>
                  </a:schemeClr>
                </a:solidFill>
              </a:rPr>
              <a:t>corners</a:t>
            </a:r>
            <a:r>
              <a:rPr lang="en-US" sz="1600" dirty="0"/>
              <a:t>. </a:t>
            </a: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The </a:t>
            </a:r>
            <a:r>
              <a:rPr lang="en-US" sz="1600" dirty="0"/>
              <a:t>deeper convolution layers learn more complex features, such as </a:t>
            </a:r>
            <a:r>
              <a:rPr lang="en-US" sz="1600" b="1" dirty="0">
                <a:solidFill>
                  <a:schemeClr val="tx2">
                    <a:lumMod val="10000"/>
                  </a:schemeClr>
                </a:solidFill>
              </a:rPr>
              <a:t>shapes</a:t>
            </a:r>
            <a:r>
              <a:rPr lang="en-US" sz="1600" dirty="0"/>
              <a:t> and </a:t>
            </a:r>
            <a:r>
              <a:rPr lang="en-US" sz="1600" b="1" dirty="0" smtClean="0">
                <a:solidFill>
                  <a:schemeClr val="tx2">
                    <a:lumMod val="10000"/>
                  </a:schemeClr>
                </a:solidFill>
              </a:rPr>
              <a:t>textures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14" name="Google Shape;329;p32"/>
          <p:cNvSpPr txBox="1"/>
          <p:nvPr/>
        </p:nvSpPr>
        <p:spPr>
          <a:xfrm>
            <a:off x="211757" y="2508609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Purpose of Pooling layer  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9492" y="2891218"/>
            <a:ext cx="6248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Convolution</a:t>
            </a:r>
            <a:r>
              <a:rPr lang="en-US" sz="1600" dirty="0" smtClean="0"/>
              <a:t> layers use learnable filters to detect specific </a:t>
            </a:r>
            <a:r>
              <a:rPr lang="en-US" sz="1600" b="1" dirty="0" smtClean="0">
                <a:solidFill>
                  <a:srgbClr val="FF0000"/>
                </a:solidFill>
              </a:rPr>
              <a:t>patterns in input data</a:t>
            </a:r>
            <a:r>
              <a:rPr lang="en-US" sz="1600" dirty="0" smtClean="0"/>
              <a:t>, such as edges or textures, forming feature maps.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Pooling</a:t>
            </a:r>
            <a:r>
              <a:rPr lang="en-US" sz="1600" dirty="0" smtClean="0"/>
              <a:t> layers </a:t>
            </a:r>
            <a:r>
              <a:rPr lang="en-US" sz="1600" b="1" dirty="0" smtClean="0"/>
              <a:t>reduce feature map dimensions </a:t>
            </a:r>
            <a:r>
              <a:rPr lang="en-US" sz="1600" dirty="0" smtClean="0"/>
              <a:t>while retaining crucial information using operations like max pooling (selecting maximum values) or average pooling (calculating averages).</a:t>
            </a:r>
            <a:endParaRPr lang="en-US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382475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174" name="Google Shape;174;p17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Advantages and Disadvantages of CNNs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6556" y="4313579"/>
            <a:ext cx="7860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https://www.linkedin.com/advice/0/what-advantages-disadvantages-using-convolutional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6556" y="731550"/>
            <a:ext cx="75260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Advantages</a:t>
            </a:r>
            <a:r>
              <a:rPr lang="en-US" dirty="0" smtClean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 </a:t>
            </a:r>
            <a:r>
              <a:rPr lang="en-US" dirty="0" smtClean="0">
                <a:solidFill>
                  <a:srgbClr val="FF0000"/>
                </a:solidFill>
              </a:rPr>
              <a:t>raw pixel </a:t>
            </a:r>
            <a:r>
              <a:rPr lang="en-US" dirty="0" smtClean="0"/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 require manual feature engineering (feature extractor) or pre-processing (PCA)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	</a:t>
            </a:r>
            <a:r>
              <a:rPr lang="en-US" dirty="0" smtClean="0">
                <a:sym typeface="Wingdings" panose="05000000000000000000" pitchFamily="2" charset="2"/>
              </a:rPr>
              <a:t> </a:t>
            </a:r>
            <a:r>
              <a:rPr lang="en-US" b="1" dirty="0" smtClean="0"/>
              <a:t>Automatic</a:t>
            </a:r>
            <a:r>
              <a:rPr lang="en-US" dirty="0" smtClean="0"/>
              <a:t> feature extractor </a:t>
            </a:r>
          </a:p>
          <a:p>
            <a:pPr lvl="2"/>
            <a:r>
              <a:rPr lang="en-US" dirty="0"/>
              <a:t>	</a:t>
            </a:r>
            <a:r>
              <a:rPr lang="en-US" dirty="0" smtClean="0">
                <a:sym typeface="Wingdings" panose="05000000000000000000" pitchFamily="2" charset="2"/>
              </a:rPr>
              <a:t> </a:t>
            </a:r>
            <a:r>
              <a:rPr lang="en-US" dirty="0"/>
              <a:t>A</a:t>
            </a:r>
            <a:r>
              <a:rPr lang="en-US" dirty="0" smtClean="0"/>
              <a:t>dapt </a:t>
            </a:r>
            <a:r>
              <a:rPr lang="en-US" dirty="0"/>
              <a:t>to the most salient </a:t>
            </a:r>
            <a:r>
              <a:rPr lang="en-US" b="1" dirty="0"/>
              <a:t>characteristics of the images</a:t>
            </a:r>
            <a:r>
              <a:rPr lang="en-US" dirty="0"/>
              <a:t>, such as </a:t>
            </a:r>
            <a:r>
              <a:rPr lang="en-US" dirty="0" smtClean="0"/>
              <a:t>	edges</a:t>
            </a:r>
            <a:r>
              <a:rPr lang="en-US" dirty="0"/>
              <a:t>, </a:t>
            </a:r>
            <a:r>
              <a:rPr lang="en-US" dirty="0" smtClean="0"/>
              <a:t>		shapes</a:t>
            </a:r>
            <a:r>
              <a:rPr lang="en-US" dirty="0"/>
              <a:t>, colors, textures, and </a:t>
            </a:r>
            <a:r>
              <a:rPr lang="en-US" dirty="0" smtClean="0"/>
              <a:t>objects </a:t>
            </a:r>
            <a:r>
              <a:rPr lang="en-US" dirty="0" smtClean="0">
                <a:sym typeface="Wingdings" panose="05000000000000000000" pitchFamily="2" charset="2"/>
              </a:rPr>
              <a:t> generalize well to new data and 	</a:t>
            </a:r>
            <a:r>
              <a:rPr lang="en-US" b="1" dirty="0" smtClean="0">
                <a:sym typeface="Wingdings" panose="05000000000000000000" pitchFamily="2" charset="2"/>
              </a:rPr>
              <a:t>recognize 	pattern of image</a:t>
            </a:r>
            <a:r>
              <a:rPr lang="en-US" dirty="0" smtClean="0">
                <a:sym typeface="Wingdings" panose="05000000000000000000" pitchFamily="2" charset="2"/>
              </a:rPr>
              <a:t>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Reduce Dimensionally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/>
              <a:t>training and inference faster and more </a:t>
            </a:r>
            <a:r>
              <a:rPr lang="en-US" dirty="0" smtClean="0"/>
              <a:t>efficient.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Transfer Learning</a:t>
            </a:r>
            <a:r>
              <a:rPr lang="en-US" b="1" dirty="0" smtClean="0"/>
              <a:t>,</a:t>
            </a:r>
            <a:r>
              <a:rPr lang="en-US" dirty="0" smtClean="0"/>
              <a:t> data argumentation. </a:t>
            </a:r>
            <a:endParaRPr lang="en-US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16556" y="2762875"/>
            <a:ext cx="61959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Disadvantages</a:t>
            </a:r>
            <a:r>
              <a:rPr lang="en-US" dirty="0" smtClean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Hard to interpret and explain: </a:t>
            </a:r>
            <a:r>
              <a:rPr lang="en-US" b="1" dirty="0" smtClean="0"/>
              <a:t>human interpretable.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</a:t>
            </a:r>
            <a:r>
              <a:rPr lang="en-US" dirty="0" smtClean="0"/>
              <a:t>equire </a:t>
            </a:r>
            <a:r>
              <a:rPr lang="en-US" dirty="0"/>
              <a:t>a large amount of labeled data to train </a:t>
            </a:r>
            <a:r>
              <a:rPr lang="en-US" dirty="0" smtClean="0"/>
              <a:t>effectively.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Overfitting.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Curse of Dimensionality.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Hardware: computation cost. </a:t>
            </a:r>
          </a:p>
        </p:txBody>
      </p:sp>
    </p:spTree>
    <p:extLst>
      <p:ext uri="{BB962C8B-B14F-4D97-AF65-F5344CB8AC3E}">
        <p14:creationId xmlns:p14="http://schemas.microsoft.com/office/powerpoint/2010/main" val="380164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174" name="Google Shape;174;p17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 T</a:t>
            </a:r>
            <a:r>
              <a:rPr lang="en-US" sz="1600" b="1" dirty="0" smtClean="0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p CNN Models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1162" y="2655366"/>
            <a:ext cx="6089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https://datagen.tech/guides/computer-vision/cnn-convolutional-neural-network/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1162" y="731550"/>
            <a:ext cx="50846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u="sng" dirty="0" smtClean="0"/>
              <a:t>VGG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u="sng" dirty="0" err="1"/>
              <a:t>AlexNet</a:t>
            </a:r>
            <a:endParaRPr lang="en-US" sz="1800" i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u="sng" dirty="0" err="1" smtClean="0"/>
              <a:t>ResNet</a:t>
            </a:r>
            <a:endParaRPr lang="en-US" sz="1800" i="1" u="sn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u="sng" dirty="0" err="1"/>
              <a:t>GoogLeNet</a:t>
            </a:r>
            <a:endParaRPr lang="en-US" sz="1800" i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u="sng" dirty="0" err="1"/>
              <a:t>MobileNet</a:t>
            </a:r>
            <a:endParaRPr lang="en-US" sz="1800" i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u="sng" dirty="0" smtClean="0"/>
              <a:t>R-CNN and Fast R-CNN, Faster R-CNN </a:t>
            </a:r>
            <a:endParaRPr lang="en-US" sz="1800" i="1" u="sng" dirty="0"/>
          </a:p>
        </p:txBody>
      </p:sp>
    </p:spTree>
    <p:extLst>
      <p:ext uri="{BB962C8B-B14F-4D97-AF65-F5344CB8AC3E}">
        <p14:creationId xmlns:p14="http://schemas.microsoft.com/office/powerpoint/2010/main" val="125739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Problem 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8955" y="1025236"/>
            <a:ext cx="3706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Abstraction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6595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Problem 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8954" y="869292"/>
            <a:ext cx="3706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Dashboard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2675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60243" y="313788"/>
            <a:ext cx="3061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Problem</a:t>
            </a: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8955" y="433768"/>
            <a:ext cx="3706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The limitation of these models 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929" y="735692"/>
            <a:ext cx="5050799" cy="412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8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Solving</a:t>
            </a: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8955" y="433768"/>
            <a:ext cx="3706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The </a:t>
            </a:r>
            <a:r>
              <a:rPr lang="en-US" sz="2000" dirty="0"/>
              <a:t>approach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13" y="1008644"/>
            <a:ext cx="8115574" cy="312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8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08267" y="293233"/>
            <a:ext cx="3061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Solving</a:t>
            </a: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8955" y="433768"/>
            <a:ext cx="3706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Convolution operator 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825" y="1014412"/>
            <a:ext cx="584835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10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3756</TotalTime>
  <Words>1100</Words>
  <Application>Microsoft Office PowerPoint</Application>
  <PresentationFormat>On-screen Show (16:9)</PresentationFormat>
  <Paragraphs>197</Paragraphs>
  <Slides>44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Bauhaus 93</vt:lpstr>
      <vt:lpstr>Calibri</vt:lpstr>
      <vt:lpstr>Times New Roman</vt:lpstr>
      <vt:lpstr>Wingdings</vt:lpstr>
      <vt:lpstr>Hammersmith One</vt:lpstr>
      <vt:lpstr>Arial</vt:lpstr>
      <vt:lpstr>Cambria Math</vt:lpstr>
      <vt:lpstr>Nunito</vt:lpstr>
      <vt:lpstr>Shift</vt:lpstr>
      <vt:lpstr>Backpropagation in CNNs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Backpropagetion in CNNs</dc:title>
  <dc:creator>Admin</dc:creator>
  <cp:lastModifiedBy>Admin</cp:lastModifiedBy>
  <cp:revision>77</cp:revision>
  <dcterms:modified xsi:type="dcterms:W3CDTF">2023-12-23T00:11:12Z</dcterms:modified>
</cp:coreProperties>
</file>